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9" r:id="rId3"/>
    <p:sldMasterId id="2147483705" r:id="rId4"/>
    <p:sldMasterId id="2147483719" r:id="rId5"/>
  </p:sldMasterIdLst>
  <p:notesMasterIdLst>
    <p:notesMasterId r:id="rId57"/>
  </p:notesMasterIdLst>
  <p:handoutMasterIdLst>
    <p:handoutMasterId r:id="rId58"/>
  </p:handoutMasterIdLst>
  <p:sldIdLst>
    <p:sldId id="257" r:id="rId6"/>
    <p:sldId id="258" r:id="rId7"/>
    <p:sldId id="259" r:id="rId8"/>
    <p:sldId id="260" r:id="rId9"/>
    <p:sldId id="304" r:id="rId10"/>
    <p:sldId id="261" r:id="rId11"/>
    <p:sldId id="262" r:id="rId12"/>
    <p:sldId id="290" r:id="rId13"/>
    <p:sldId id="263" r:id="rId14"/>
    <p:sldId id="264" r:id="rId15"/>
    <p:sldId id="291" r:id="rId16"/>
    <p:sldId id="292" r:id="rId17"/>
    <p:sldId id="267" r:id="rId18"/>
    <p:sldId id="305" r:id="rId19"/>
    <p:sldId id="306" r:id="rId20"/>
    <p:sldId id="307" r:id="rId21"/>
    <p:sldId id="308" r:id="rId22"/>
    <p:sldId id="309" r:id="rId23"/>
    <p:sldId id="310" r:id="rId24"/>
    <p:sldId id="293" r:id="rId25"/>
    <p:sldId id="268" r:id="rId26"/>
    <p:sldId id="311" r:id="rId27"/>
    <p:sldId id="312" r:id="rId28"/>
    <p:sldId id="313" r:id="rId29"/>
    <p:sldId id="269" r:id="rId30"/>
    <p:sldId id="270" r:id="rId31"/>
    <p:sldId id="294" r:id="rId32"/>
    <p:sldId id="272" r:id="rId33"/>
    <p:sldId id="295" r:id="rId34"/>
    <p:sldId id="273" r:id="rId35"/>
    <p:sldId id="274" r:id="rId36"/>
    <p:sldId id="296" r:id="rId37"/>
    <p:sldId id="314" r:id="rId38"/>
    <p:sldId id="315" r:id="rId39"/>
    <p:sldId id="316" r:id="rId40"/>
    <p:sldId id="277" r:id="rId41"/>
    <p:sldId id="297" r:id="rId42"/>
    <p:sldId id="280" r:id="rId43"/>
    <p:sldId id="298" r:id="rId44"/>
    <p:sldId id="281" r:id="rId45"/>
    <p:sldId id="282" r:id="rId46"/>
    <p:sldId id="317" r:id="rId47"/>
    <p:sldId id="283" r:id="rId48"/>
    <p:sldId id="299" r:id="rId49"/>
    <p:sldId id="318" r:id="rId50"/>
    <p:sldId id="284" r:id="rId51"/>
    <p:sldId id="286" r:id="rId52"/>
    <p:sldId id="301" r:id="rId53"/>
    <p:sldId id="302" r:id="rId54"/>
    <p:sldId id="303" r:id="rId55"/>
    <p:sldId id="319" r:id="rId56"/>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0" d="100"/>
          <a:sy n="90" d="100"/>
        </p:scale>
        <p:origin x="-126" y="-9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AEBAD23-8AA6-4F40-805D-5FB7BF622D18}" type="datetimeFigureOut">
              <a:rPr lang="it-IT" smtClean="0"/>
              <a:t>19/03/2018</a:t>
            </a:fld>
            <a:endParaRPr lang="it-IT"/>
          </a:p>
        </p:txBody>
      </p:sp>
      <p:sp>
        <p:nvSpPr>
          <p:cNvPr id="4" name="Segnaposto piè di pagina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B5733CB5-AE7E-4E73-8B52-CEA082BF8938}" type="slidenum">
              <a:rPr lang="it-IT" smtClean="0"/>
              <a:t>‹N›</a:t>
            </a:fld>
            <a:endParaRPr lang="it-IT"/>
          </a:p>
        </p:txBody>
      </p:sp>
    </p:spTree>
    <p:extLst>
      <p:ext uri="{BB962C8B-B14F-4D97-AF65-F5344CB8AC3E}">
        <p14:creationId xmlns:p14="http://schemas.microsoft.com/office/powerpoint/2010/main" val="1665032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88D74F0-D9D2-4358-997C-1B63B17C139D}" type="datetimeFigureOut">
              <a:rPr lang="it-IT" smtClean="0"/>
              <a:t>19/03/2018</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377B72BB-1E87-4992-AEE6-FDD2432EFD37}" type="slidenum">
              <a:rPr lang="it-IT" smtClean="0"/>
              <a:t>‹N›</a:t>
            </a:fld>
            <a:endParaRPr lang="it-IT"/>
          </a:p>
        </p:txBody>
      </p:sp>
    </p:spTree>
    <p:extLst>
      <p:ext uri="{BB962C8B-B14F-4D97-AF65-F5344CB8AC3E}">
        <p14:creationId xmlns:p14="http://schemas.microsoft.com/office/powerpoint/2010/main" val="37718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4741E6B1-3932-48C9-A98D-0A2000B44FAE}" type="slidenum">
              <a:rPr lang="it-IT" altLang="it-IT" sz="1200" b="0" smtClean="0">
                <a:solidFill>
                  <a:prstClr val="black"/>
                </a:solidFill>
                <a:latin typeface="Times" charset="0"/>
              </a:rPr>
              <a:pPr/>
              <a:t>1</a:t>
            </a:fld>
            <a:endParaRPr lang="it-IT" altLang="it-IT" sz="1200" b="0" smtClean="0">
              <a:solidFill>
                <a:prstClr val="black"/>
              </a:solidFill>
              <a:latin typeface="Times" charset="0"/>
            </a:endParaRPr>
          </a:p>
        </p:txBody>
      </p:sp>
      <p:sp>
        <p:nvSpPr>
          <p:cNvPr id="312323" name="Rectangle 2"/>
          <p:cNvSpPr>
            <a:spLocks noGrp="1" noRot="1" noChangeAspect="1" noChangeArrowheads="1" noTextEdit="1"/>
          </p:cNvSpPr>
          <p:nvPr>
            <p:ph type="sldImg"/>
          </p:nvPr>
        </p:nvSpPr>
        <p:spPr>
          <a:xfrm>
            <a:off x="692150" y="803275"/>
            <a:ext cx="5360988" cy="4021138"/>
          </a:xfrm>
          <a:ln/>
        </p:spPr>
      </p:sp>
      <p:sp>
        <p:nvSpPr>
          <p:cNvPr id="153604" name="Rectangle 3"/>
          <p:cNvSpPr>
            <a:spLocks noGrp="1" noChangeArrowheads="1"/>
          </p:cNvSpPr>
          <p:nvPr>
            <p:ph type="body" idx="1"/>
          </p:nvPr>
        </p:nvSpPr>
        <p:spPr>
          <a:xfrm>
            <a:off x="898525" y="5089526"/>
            <a:ext cx="4940300" cy="4824414"/>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atin typeface="Times"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egnaposto immagine diapositiva 1"/>
          <p:cNvSpPr>
            <a:spLocks noGrp="1" noRot="1" noChangeAspect="1" noTextEdit="1"/>
          </p:cNvSpPr>
          <p:nvPr>
            <p:ph type="sldImg"/>
          </p:nvPr>
        </p:nvSpPr>
        <p:spPr>
          <a:ln/>
        </p:spPr>
      </p:sp>
      <p:sp>
        <p:nvSpPr>
          <p:cNvPr id="31334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t-IT" altLang="it-IT" smtClean="0">
              <a:latin typeface="Times" charset="0"/>
            </a:endParaRPr>
          </a:p>
        </p:txBody>
      </p:sp>
      <p:sp>
        <p:nvSpPr>
          <p:cNvPr id="31334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charset="0"/>
                <a:ea typeface="MS PGothic" pitchFamily="34" charset="-128"/>
              </a:defRPr>
            </a:lvl1pPr>
            <a:lvl2pPr marL="742950" indent="-285750">
              <a:spcBef>
                <a:spcPct val="30000"/>
              </a:spcBef>
              <a:defRPr sz="1200">
                <a:solidFill>
                  <a:schemeClr val="tx1"/>
                </a:solidFill>
                <a:latin typeface="Times" charset="0"/>
                <a:ea typeface="MS PGothic" pitchFamily="34" charset="-128"/>
              </a:defRPr>
            </a:lvl2pPr>
            <a:lvl3pPr marL="1143000" indent="-228600">
              <a:spcBef>
                <a:spcPct val="30000"/>
              </a:spcBef>
              <a:defRPr sz="1200">
                <a:solidFill>
                  <a:schemeClr val="tx1"/>
                </a:solidFill>
                <a:latin typeface="Times" charset="0"/>
                <a:ea typeface="MS PGothic" pitchFamily="34" charset="-128"/>
              </a:defRPr>
            </a:lvl3pPr>
            <a:lvl4pPr marL="1600200" indent="-228600">
              <a:spcBef>
                <a:spcPct val="30000"/>
              </a:spcBef>
              <a:defRPr sz="1200">
                <a:solidFill>
                  <a:schemeClr val="tx1"/>
                </a:solidFill>
                <a:latin typeface="Times" charset="0"/>
                <a:ea typeface="MS PGothic" pitchFamily="34" charset="-128"/>
              </a:defRPr>
            </a:lvl4pPr>
            <a:lvl5pPr marL="2057400" indent="-228600">
              <a:spcBef>
                <a:spcPct val="30000"/>
              </a:spcBef>
              <a:defRPr sz="1200">
                <a:solidFill>
                  <a:schemeClr val="tx1"/>
                </a:solidFill>
                <a:latin typeface="Times" charset="0"/>
                <a:ea typeface="MS PGothic" pitchFamily="34" charset="-128"/>
              </a:defRPr>
            </a:lvl5pPr>
            <a:lvl6pPr marL="2514600" indent="-228600" eaLnBrk="0" fontAlgn="base" hangingPunct="0">
              <a:spcBef>
                <a:spcPct val="30000"/>
              </a:spcBef>
              <a:spcAft>
                <a:spcPct val="0"/>
              </a:spcAft>
              <a:defRPr sz="1200">
                <a:solidFill>
                  <a:schemeClr val="tx1"/>
                </a:solidFill>
                <a:latin typeface="Times" charset="0"/>
                <a:ea typeface="MS PGothic" pitchFamily="34" charset="-128"/>
              </a:defRPr>
            </a:lvl6pPr>
            <a:lvl7pPr marL="2971800" indent="-228600" eaLnBrk="0" fontAlgn="base" hangingPunct="0">
              <a:spcBef>
                <a:spcPct val="30000"/>
              </a:spcBef>
              <a:spcAft>
                <a:spcPct val="0"/>
              </a:spcAft>
              <a:defRPr sz="1200">
                <a:solidFill>
                  <a:schemeClr val="tx1"/>
                </a:solidFill>
                <a:latin typeface="Times" charset="0"/>
                <a:ea typeface="MS PGothic" pitchFamily="34" charset="-128"/>
              </a:defRPr>
            </a:lvl7pPr>
            <a:lvl8pPr marL="3429000" indent="-228600" eaLnBrk="0" fontAlgn="base" hangingPunct="0">
              <a:spcBef>
                <a:spcPct val="30000"/>
              </a:spcBef>
              <a:spcAft>
                <a:spcPct val="0"/>
              </a:spcAft>
              <a:defRPr sz="1200">
                <a:solidFill>
                  <a:schemeClr val="tx1"/>
                </a:solidFill>
                <a:latin typeface="Times" charset="0"/>
                <a:ea typeface="MS PGothic" pitchFamily="34" charset="-128"/>
              </a:defRPr>
            </a:lvl8pPr>
            <a:lvl9pPr marL="3886200" indent="-228600"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pPr>
            <a:fld id="{0B1A08EA-6D81-4DD8-B220-1DF564371405}" type="slidenum">
              <a:rPr lang="it-IT" altLang="it-IT" smtClean="0">
                <a:solidFill>
                  <a:srgbClr val="000000"/>
                </a:solidFill>
              </a:rPr>
              <a:pPr>
                <a:spcBef>
                  <a:spcPct val="0"/>
                </a:spcBef>
              </a:pPr>
              <a:t>2</a:t>
            </a:fld>
            <a:endParaRPr lang="it-IT" altLang="it-IT"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egnaposto immagine diapositiva 1"/>
          <p:cNvSpPr>
            <a:spLocks noGrp="1" noRot="1" noChangeAspect="1" noTextEdit="1"/>
          </p:cNvSpPr>
          <p:nvPr>
            <p:ph type="sldImg"/>
          </p:nvPr>
        </p:nvSpPr>
        <p:spPr>
          <a:ln/>
        </p:spPr>
      </p:sp>
      <p:sp>
        <p:nvSpPr>
          <p:cNvPr id="155651" name="Segnaposto note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it-IT">
              <a:latin typeface="Times" charset="0"/>
              <a:ea typeface="ＭＳ Ｐゴシック" charset="0"/>
            </a:endParaRPr>
          </a:p>
        </p:txBody>
      </p:sp>
      <p:sp>
        <p:nvSpPr>
          <p:cNvPr id="314372" name="Segnaposto numero diapositiva 3"/>
          <p:cNvSpPr>
            <a:spLocks noGrp="1"/>
          </p:cNvSpPr>
          <p:nvPr>
            <p:ph type="sldNum" sz="quarter" idx="5"/>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7AE9446E-3906-403F-BAC2-45C8E0E5F045}" type="slidenum">
              <a:rPr lang="it-IT" altLang="it-IT" sz="1200" b="0" smtClean="0">
                <a:solidFill>
                  <a:srgbClr val="000000"/>
                </a:solidFill>
                <a:latin typeface="Times" charset="0"/>
              </a:rPr>
              <a:pPr/>
              <a:t>3</a:t>
            </a:fld>
            <a:endParaRPr lang="it-IT" altLang="it-IT" sz="1200" b="0" smtClean="0">
              <a:solidFill>
                <a:srgbClr val="000000"/>
              </a:solidFill>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8782E1EC-CFED-40E0-96E1-DCD981A689EC}" type="slidenum">
              <a:rPr lang="it-IT" altLang="it-IT" sz="1200" b="0" smtClean="0">
                <a:solidFill>
                  <a:srgbClr val="000000"/>
                </a:solidFill>
                <a:latin typeface="Times" charset="0"/>
              </a:rPr>
              <a:pPr/>
              <a:t>25</a:t>
            </a:fld>
            <a:endParaRPr lang="it-IT" altLang="it-IT" sz="1200" b="0" smtClean="0">
              <a:solidFill>
                <a:srgbClr val="000000"/>
              </a:solidFill>
              <a:latin typeface="Times" charset="0"/>
            </a:endParaRPr>
          </a:p>
        </p:txBody>
      </p:sp>
      <p:sp>
        <p:nvSpPr>
          <p:cNvPr id="315395"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FR">
              <a:latin typeface="Times"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2942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8043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3760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titolo">
    <p:spTree>
      <p:nvGrpSpPr>
        <p:cNvPr id="1" name=""/>
        <p:cNvGrpSpPr/>
        <p:nvPr/>
      </p:nvGrpSpPr>
      <p:grpSpPr>
        <a:xfrm>
          <a:off x="0" y="0"/>
          <a:ext cx="0" cy="0"/>
          <a:chOff x="0" y="0"/>
          <a:chExt cx="0" cy="0"/>
        </a:xfrm>
      </p:grpSpPr>
      <p:pic>
        <p:nvPicPr>
          <p:cNvPr id="2" name="Picture 66" desc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5"/>
          <p:cNvSpPr>
            <a:spLocks noChangeArrowheads="1"/>
          </p:cNvSpPr>
          <p:nvPr/>
        </p:nvSpPr>
        <p:spPr bwMode="auto">
          <a:xfrm>
            <a:off x="0" y="0"/>
            <a:ext cx="9169400" cy="6873875"/>
          </a:xfrm>
          <a:prstGeom prst="rect">
            <a:avLst/>
          </a:prstGeom>
          <a:noFill/>
          <a:ln>
            <a:noFill/>
          </a:ln>
          <a:effectLst/>
          <a:extLst>
            <a:ext uri="{909E8E84-426E-40DD-AFC4-6F175D3DCCD1}">
              <a14:hiddenFill xmlns:a14="http://schemas.microsoft.com/office/drawing/2010/main">
                <a:solidFill>
                  <a:srgbClr val="003F6E"/>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a:spcBef>
                <a:spcPct val="20000"/>
              </a:spcBef>
              <a:defRPr/>
            </a:pPr>
            <a:endParaRPr lang="it-IT" altLang="it-IT" smtClean="0">
              <a:solidFill>
                <a:prstClr val="black"/>
              </a:solidFill>
            </a:endParaRPr>
          </a:p>
        </p:txBody>
      </p:sp>
    </p:spTree>
    <p:extLst>
      <p:ext uri="{BB962C8B-B14F-4D97-AF65-F5344CB8AC3E}">
        <p14:creationId xmlns:p14="http://schemas.microsoft.com/office/powerpoint/2010/main" val="1222357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66" desc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5"/>
          <p:cNvSpPr>
            <a:spLocks noChangeArrowheads="1"/>
          </p:cNvSpPr>
          <p:nvPr/>
        </p:nvSpPr>
        <p:spPr bwMode="auto">
          <a:xfrm>
            <a:off x="0" y="0"/>
            <a:ext cx="9169400" cy="6873875"/>
          </a:xfrm>
          <a:prstGeom prst="rect">
            <a:avLst/>
          </a:prstGeom>
          <a:noFill/>
          <a:ln>
            <a:noFill/>
          </a:ln>
          <a:effectLst/>
          <a:extLst>
            <a:ext uri="{909E8E84-426E-40DD-AFC4-6F175D3DCCD1}">
              <a14:hiddenFill xmlns:a14="http://schemas.microsoft.com/office/drawing/2010/main">
                <a:solidFill>
                  <a:srgbClr val="003F6E"/>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0" fontAlgn="base" hangingPunct="0">
              <a:spcBef>
                <a:spcPct val="20000"/>
              </a:spcBef>
              <a:spcAft>
                <a:spcPct val="0"/>
              </a:spcAft>
              <a:defRPr/>
            </a:pPr>
            <a:endParaRPr lang="it-IT" altLang="it-IT" smtClean="0">
              <a:solidFill>
                <a:srgbClr val="000000"/>
              </a:solidFill>
              <a:ea typeface="MS PGothic" pitchFamily="34" charset="-128"/>
            </a:endParaRPr>
          </a:p>
        </p:txBody>
      </p:sp>
    </p:spTree>
    <p:extLst>
      <p:ext uri="{BB962C8B-B14F-4D97-AF65-F5344CB8AC3E}">
        <p14:creationId xmlns:p14="http://schemas.microsoft.com/office/powerpoint/2010/main" val="1364448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F701A326-FC58-402C-AAED-FF977931002E}" type="slidenum">
              <a:rPr lang="it-IT" altLang="it-IT"/>
              <a:pPr>
                <a:defRPr/>
              </a:pPr>
              <a:t>‹N›</a:t>
            </a:fld>
            <a:endParaRPr lang="it-IT" altLang="it-IT"/>
          </a:p>
        </p:txBody>
      </p:sp>
    </p:spTree>
    <p:extLst>
      <p:ext uri="{BB962C8B-B14F-4D97-AF65-F5344CB8AC3E}">
        <p14:creationId xmlns:p14="http://schemas.microsoft.com/office/powerpoint/2010/main" val="984045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a:ln/>
        </p:spPr>
        <p:txBody>
          <a:bodyPr/>
          <a:lstStyle>
            <a:lvl1pPr>
              <a:defRPr/>
            </a:lvl1pPr>
          </a:lstStyle>
          <a:p>
            <a:pPr>
              <a:defRPr/>
            </a:pPr>
            <a:fld id="{498BBC73-3D50-44DC-95A2-123150BD80FE}" type="slidenum">
              <a:rPr lang="it-IT" altLang="it-IT"/>
              <a:pPr>
                <a:defRPr/>
              </a:pPr>
              <a:t>‹N›</a:t>
            </a:fld>
            <a:endParaRPr lang="it-IT" altLang="it-IT"/>
          </a:p>
        </p:txBody>
      </p:sp>
    </p:spTree>
    <p:extLst>
      <p:ext uri="{BB962C8B-B14F-4D97-AF65-F5344CB8AC3E}">
        <p14:creationId xmlns:p14="http://schemas.microsoft.com/office/powerpoint/2010/main" val="3335092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6"/>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6"/>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it-IT" smtClean="0"/>
              <a:t>Fare clic per modificare stili del testo dello schema</a:t>
            </a:r>
          </a:p>
        </p:txBody>
      </p:sp>
      <p:sp>
        <p:nvSpPr>
          <p:cNvPr id="4" name="Rectangle 68"/>
          <p:cNvSpPr>
            <a:spLocks noGrp="1" noChangeArrowheads="1"/>
          </p:cNvSpPr>
          <p:nvPr>
            <p:ph type="sldNum" sz="quarter" idx="10"/>
          </p:nvPr>
        </p:nvSpPr>
        <p:spPr>
          <a:ln/>
        </p:spPr>
        <p:txBody>
          <a:bodyPr/>
          <a:lstStyle>
            <a:lvl1pPr>
              <a:defRPr/>
            </a:lvl1pPr>
          </a:lstStyle>
          <a:p>
            <a:pPr>
              <a:defRPr/>
            </a:pPr>
            <a:fld id="{D133EFD3-3173-4543-A7BA-7CEDB892E22D}" type="slidenum">
              <a:rPr lang="it-IT" altLang="it-IT"/>
              <a:pPr>
                <a:defRPr/>
              </a:pPr>
              <a:t>‹N›</a:t>
            </a:fld>
            <a:endParaRPr lang="it-IT" altLang="it-IT"/>
          </a:p>
        </p:txBody>
      </p:sp>
    </p:spTree>
    <p:extLst>
      <p:ext uri="{BB962C8B-B14F-4D97-AF65-F5344CB8AC3E}">
        <p14:creationId xmlns:p14="http://schemas.microsoft.com/office/powerpoint/2010/main" val="2127998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9" y="1066801"/>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0139" y="1066801"/>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a:ln/>
        </p:spPr>
        <p:txBody>
          <a:bodyPr/>
          <a:lstStyle>
            <a:lvl1pPr>
              <a:defRPr/>
            </a:lvl1pPr>
          </a:lstStyle>
          <a:p>
            <a:pPr>
              <a:defRPr/>
            </a:pPr>
            <a:fld id="{866169B2-2230-40B0-BCF9-F319F4432CEB}" type="slidenum">
              <a:rPr lang="it-IT" altLang="it-IT"/>
              <a:pPr>
                <a:defRPr/>
              </a:pPr>
              <a:t>‹N›</a:t>
            </a:fld>
            <a:endParaRPr lang="it-IT" altLang="it-IT"/>
          </a:p>
        </p:txBody>
      </p:sp>
    </p:spTree>
    <p:extLst>
      <p:ext uri="{BB962C8B-B14F-4D97-AF65-F5344CB8AC3E}">
        <p14:creationId xmlns:p14="http://schemas.microsoft.com/office/powerpoint/2010/main" val="122587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0"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8"/>
          <p:cNvSpPr>
            <a:spLocks noGrp="1" noChangeArrowheads="1"/>
          </p:cNvSpPr>
          <p:nvPr>
            <p:ph type="sldNum" sz="quarter" idx="10"/>
          </p:nvPr>
        </p:nvSpPr>
        <p:spPr>
          <a:ln/>
        </p:spPr>
        <p:txBody>
          <a:bodyPr/>
          <a:lstStyle>
            <a:lvl1pPr>
              <a:defRPr/>
            </a:lvl1pPr>
          </a:lstStyle>
          <a:p>
            <a:pPr>
              <a:defRPr/>
            </a:pPr>
            <a:fld id="{71930A05-EA5E-472A-B554-D8A781872367}" type="slidenum">
              <a:rPr lang="it-IT" altLang="it-IT"/>
              <a:pPr>
                <a:defRPr/>
              </a:pPr>
              <a:t>‹N›</a:t>
            </a:fld>
            <a:endParaRPr lang="it-IT" altLang="it-IT"/>
          </a:p>
        </p:txBody>
      </p:sp>
    </p:spTree>
    <p:extLst>
      <p:ext uri="{BB962C8B-B14F-4D97-AF65-F5344CB8AC3E}">
        <p14:creationId xmlns:p14="http://schemas.microsoft.com/office/powerpoint/2010/main" val="1901954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a:ln/>
        </p:spPr>
        <p:txBody>
          <a:bodyPr/>
          <a:lstStyle>
            <a:lvl1pPr>
              <a:defRPr/>
            </a:lvl1pPr>
          </a:lstStyle>
          <a:p>
            <a:pPr>
              <a:defRPr/>
            </a:pPr>
            <a:fld id="{28787B96-CDF6-4A93-AB26-C079BFFB3A59}" type="slidenum">
              <a:rPr lang="it-IT" altLang="it-IT"/>
              <a:pPr>
                <a:defRPr/>
              </a:pPr>
              <a:t>‹N›</a:t>
            </a:fld>
            <a:endParaRPr lang="it-IT" altLang="it-IT"/>
          </a:p>
        </p:txBody>
      </p:sp>
    </p:spTree>
    <p:extLst>
      <p:ext uri="{BB962C8B-B14F-4D97-AF65-F5344CB8AC3E}">
        <p14:creationId xmlns:p14="http://schemas.microsoft.com/office/powerpoint/2010/main" val="211642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1011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986D6B2E-5149-48B3-B0C6-6F384C13F472}" type="slidenum">
              <a:rPr lang="it-IT" altLang="it-IT"/>
              <a:pPr>
                <a:defRPr/>
              </a:pPr>
              <a:t>‹N›</a:t>
            </a:fld>
            <a:endParaRPr lang="it-IT" altLang="it-IT"/>
          </a:p>
        </p:txBody>
      </p:sp>
    </p:spTree>
    <p:extLst>
      <p:ext uri="{BB962C8B-B14F-4D97-AF65-F5344CB8AC3E}">
        <p14:creationId xmlns:p14="http://schemas.microsoft.com/office/powerpoint/2010/main" val="1559222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7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6"/>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3D07E42B-C8CD-401B-9B4D-30BCE94F7068}" type="slidenum">
              <a:rPr lang="it-IT" altLang="it-IT"/>
              <a:pPr>
                <a:defRPr/>
              </a:pPr>
              <a:t>‹N›</a:t>
            </a:fld>
            <a:endParaRPr lang="it-IT" altLang="it-IT"/>
          </a:p>
        </p:txBody>
      </p:sp>
    </p:spTree>
    <p:extLst>
      <p:ext uri="{BB962C8B-B14F-4D97-AF65-F5344CB8AC3E}">
        <p14:creationId xmlns:p14="http://schemas.microsoft.com/office/powerpoint/2010/main" val="3428067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72855136-30D6-4AB6-8F96-71BB88231658}" type="slidenum">
              <a:rPr lang="it-IT" altLang="it-IT"/>
              <a:pPr>
                <a:defRPr/>
              </a:pPr>
              <a:t>‹N›</a:t>
            </a:fld>
            <a:endParaRPr lang="it-IT" altLang="it-IT"/>
          </a:p>
        </p:txBody>
      </p:sp>
    </p:spTree>
    <p:extLst>
      <p:ext uri="{BB962C8B-B14F-4D97-AF65-F5344CB8AC3E}">
        <p14:creationId xmlns:p14="http://schemas.microsoft.com/office/powerpoint/2010/main" val="2881146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AD35CFC8-750A-4056-B4A7-3AE0953864CA}" type="slidenum">
              <a:rPr lang="it-IT" altLang="it-IT"/>
              <a:pPr>
                <a:defRPr/>
              </a:pPr>
              <a:t>‹N›</a:t>
            </a:fld>
            <a:endParaRPr lang="it-IT" altLang="it-IT"/>
          </a:p>
        </p:txBody>
      </p:sp>
    </p:spTree>
    <p:extLst>
      <p:ext uri="{BB962C8B-B14F-4D97-AF65-F5344CB8AC3E}">
        <p14:creationId xmlns:p14="http://schemas.microsoft.com/office/powerpoint/2010/main" val="2057101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9" y="34950"/>
            <a:ext cx="2057400" cy="59848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19139" y="34950"/>
            <a:ext cx="6019800" cy="5984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746748B0-93F2-48E3-865F-374CBD85808E}" type="slidenum">
              <a:rPr lang="it-IT" altLang="it-IT"/>
              <a:pPr>
                <a:defRPr/>
              </a:pPr>
              <a:t>‹N›</a:t>
            </a:fld>
            <a:endParaRPr lang="it-IT" altLang="it-IT"/>
          </a:p>
        </p:txBody>
      </p:sp>
    </p:spTree>
    <p:extLst>
      <p:ext uri="{BB962C8B-B14F-4D97-AF65-F5344CB8AC3E}">
        <p14:creationId xmlns:p14="http://schemas.microsoft.com/office/powerpoint/2010/main" val="2815577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719139" y="34925"/>
            <a:ext cx="5943600" cy="8382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9" y="1066801"/>
            <a:ext cx="4038600" cy="4953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10139" y="1066801"/>
            <a:ext cx="4038600" cy="4953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a:ln/>
        </p:spPr>
        <p:txBody>
          <a:bodyPr/>
          <a:lstStyle>
            <a:lvl1pPr>
              <a:defRPr/>
            </a:lvl1pPr>
          </a:lstStyle>
          <a:p>
            <a:pPr>
              <a:defRPr/>
            </a:pPr>
            <a:fld id="{286E2C9F-06BE-4207-99E9-D394140BB5E6}" type="slidenum">
              <a:rPr lang="it-IT" altLang="it-IT"/>
              <a:pPr>
                <a:defRPr/>
              </a:pPr>
              <a:t>‹N›</a:t>
            </a:fld>
            <a:endParaRPr lang="it-IT" altLang="it-IT"/>
          </a:p>
        </p:txBody>
      </p:sp>
    </p:spTree>
    <p:extLst>
      <p:ext uri="{BB962C8B-B14F-4D97-AF65-F5344CB8AC3E}">
        <p14:creationId xmlns:p14="http://schemas.microsoft.com/office/powerpoint/2010/main" val="3532578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51"/>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2400" b="0"/>
            </a:lvl1pPr>
          </a:lstStyle>
          <a:p>
            <a:pPr eaLnBrk="0" fontAlgn="base" hangingPunct="0">
              <a:spcAft>
                <a:spcPct val="0"/>
              </a:spcAft>
              <a:defRPr/>
            </a:pPr>
            <a:fld id="{8AD80BE1-182A-4197-8496-71E01D394B56}" type="datetimeFigureOut">
              <a:rPr lang="it-IT">
                <a:solidFill>
                  <a:srgbClr val="000000"/>
                </a:solidFill>
                <a:ea typeface="MS PGothic" pitchFamily="34" charset="-128"/>
              </a:rPr>
              <a:pPr eaLnBrk="0" fontAlgn="base" hangingPunct="0">
                <a:spcAft>
                  <a:spcPct val="0"/>
                </a:spcAft>
                <a:defRPr/>
              </a:pPr>
              <a:t>19/03/2018</a:t>
            </a:fld>
            <a:endParaRPr lang="it-IT">
              <a:solidFill>
                <a:srgbClr val="000000"/>
              </a:solidFill>
              <a:ea typeface="MS PGothic" pitchFamily="34" charset="-128"/>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spcBef>
                <a:spcPct val="20000"/>
              </a:spcBef>
              <a:defRPr sz="2400" b="0">
                <a:latin typeface="Arial" charset="0"/>
                <a:ea typeface="+mn-ea"/>
              </a:defRPr>
            </a:lvl1pPr>
          </a:lstStyle>
          <a:p>
            <a:pPr eaLnBrk="0" fontAlgn="base" hangingPunct="0">
              <a:spcAft>
                <a:spcPct val="0"/>
              </a:spcAft>
              <a:defRPr/>
            </a:pPr>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61BB971-CE02-46B0-9907-EF86E4B5C6D6}" type="slidenum">
              <a:rPr lang="it-IT" altLang="it-IT"/>
              <a:pPr>
                <a:defRPr/>
              </a:pPr>
              <a:t>‹N›</a:t>
            </a:fld>
            <a:endParaRPr lang="it-IT" altLang="it-IT"/>
          </a:p>
        </p:txBody>
      </p:sp>
    </p:spTree>
    <p:extLst>
      <p:ext uri="{BB962C8B-B14F-4D97-AF65-F5344CB8AC3E}">
        <p14:creationId xmlns:p14="http://schemas.microsoft.com/office/powerpoint/2010/main" val="771964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6323D8CB-20A6-4521-A4EC-626B78373D95}" type="slidenum">
              <a:rPr lang="it-IT" altLang="it-IT"/>
              <a:pPr>
                <a:defRPr/>
              </a:pPr>
              <a:t>‹N›</a:t>
            </a:fld>
            <a:endParaRPr lang="it-IT" altLang="it-IT"/>
          </a:p>
        </p:txBody>
      </p:sp>
    </p:spTree>
    <p:extLst>
      <p:ext uri="{BB962C8B-B14F-4D97-AF65-F5344CB8AC3E}">
        <p14:creationId xmlns:p14="http://schemas.microsoft.com/office/powerpoint/2010/main" val="3883981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66" desc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5"/>
          <p:cNvSpPr>
            <a:spLocks noChangeArrowheads="1"/>
          </p:cNvSpPr>
          <p:nvPr/>
        </p:nvSpPr>
        <p:spPr bwMode="auto">
          <a:xfrm>
            <a:off x="0" y="0"/>
            <a:ext cx="9169400" cy="6873875"/>
          </a:xfrm>
          <a:prstGeom prst="rect">
            <a:avLst/>
          </a:prstGeom>
          <a:noFill/>
          <a:ln>
            <a:noFill/>
          </a:ln>
          <a:effectLst/>
          <a:extLst>
            <a:ext uri="{909E8E84-426E-40DD-AFC4-6F175D3DCCD1}">
              <a14:hiddenFill xmlns:a14="http://schemas.microsoft.com/office/drawing/2010/main">
                <a:solidFill>
                  <a:srgbClr val="003F6E"/>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0" fontAlgn="base" hangingPunct="0">
              <a:spcBef>
                <a:spcPct val="20000"/>
              </a:spcBef>
              <a:spcAft>
                <a:spcPct val="0"/>
              </a:spcAft>
              <a:defRPr/>
            </a:pPr>
            <a:endParaRPr lang="it-IT" altLang="it-IT" smtClean="0">
              <a:solidFill>
                <a:srgbClr val="000000"/>
              </a:solidFill>
              <a:ea typeface="MS PGothic" pitchFamily="34" charset="-128"/>
            </a:endParaRPr>
          </a:p>
        </p:txBody>
      </p:sp>
    </p:spTree>
    <p:extLst>
      <p:ext uri="{BB962C8B-B14F-4D97-AF65-F5344CB8AC3E}">
        <p14:creationId xmlns:p14="http://schemas.microsoft.com/office/powerpoint/2010/main" val="128834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C6B4A433-9599-4806-9635-18219091CEA6}" type="slidenum">
              <a:rPr lang="it-IT" altLang="it-IT"/>
              <a:pPr>
                <a:defRPr/>
              </a:pPr>
              <a:t>‹N›</a:t>
            </a:fld>
            <a:endParaRPr lang="it-IT" altLang="it-IT"/>
          </a:p>
        </p:txBody>
      </p:sp>
    </p:spTree>
    <p:extLst>
      <p:ext uri="{BB962C8B-B14F-4D97-AF65-F5344CB8AC3E}">
        <p14:creationId xmlns:p14="http://schemas.microsoft.com/office/powerpoint/2010/main" val="147332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04893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a:ln/>
        </p:spPr>
        <p:txBody>
          <a:bodyPr/>
          <a:lstStyle>
            <a:lvl1pPr>
              <a:defRPr/>
            </a:lvl1pPr>
          </a:lstStyle>
          <a:p>
            <a:pPr>
              <a:defRPr/>
            </a:pPr>
            <a:fld id="{9001F598-2CF5-4474-BA06-091F9E44AAE1}" type="slidenum">
              <a:rPr lang="it-IT" altLang="it-IT"/>
              <a:pPr>
                <a:defRPr/>
              </a:pPr>
              <a:t>‹N›</a:t>
            </a:fld>
            <a:endParaRPr lang="it-IT" altLang="it-IT"/>
          </a:p>
        </p:txBody>
      </p:sp>
    </p:spTree>
    <p:extLst>
      <p:ext uri="{BB962C8B-B14F-4D97-AF65-F5344CB8AC3E}">
        <p14:creationId xmlns:p14="http://schemas.microsoft.com/office/powerpoint/2010/main" val="2035722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6"/>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6"/>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it-IT" smtClean="0"/>
              <a:t>Fare clic per modificare stili del testo dello schema</a:t>
            </a:r>
          </a:p>
        </p:txBody>
      </p:sp>
      <p:sp>
        <p:nvSpPr>
          <p:cNvPr id="4" name="Rectangle 68"/>
          <p:cNvSpPr>
            <a:spLocks noGrp="1" noChangeArrowheads="1"/>
          </p:cNvSpPr>
          <p:nvPr>
            <p:ph type="sldNum" sz="quarter" idx="10"/>
          </p:nvPr>
        </p:nvSpPr>
        <p:spPr>
          <a:ln/>
        </p:spPr>
        <p:txBody>
          <a:bodyPr/>
          <a:lstStyle>
            <a:lvl1pPr>
              <a:defRPr/>
            </a:lvl1pPr>
          </a:lstStyle>
          <a:p>
            <a:pPr>
              <a:defRPr/>
            </a:pPr>
            <a:fld id="{1132A1C8-7B1E-4E72-BB07-8F8132B5624C}" type="slidenum">
              <a:rPr lang="it-IT" altLang="it-IT"/>
              <a:pPr>
                <a:defRPr/>
              </a:pPr>
              <a:t>‹N›</a:t>
            </a:fld>
            <a:endParaRPr lang="it-IT" altLang="it-IT"/>
          </a:p>
        </p:txBody>
      </p:sp>
    </p:spTree>
    <p:extLst>
      <p:ext uri="{BB962C8B-B14F-4D97-AF65-F5344CB8AC3E}">
        <p14:creationId xmlns:p14="http://schemas.microsoft.com/office/powerpoint/2010/main" val="3635137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9" y="1066801"/>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0139" y="1066801"/>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a:ln/>
        </p:spPr>
        <p:txBody>
          <a:bodyPr/>
          <a:lstStyle>
            <a:lvl1pPr>
              <a:defRPr/>
            </a:lvl1pPr>
          </a:lstStyle>
          <a:p>
            <a:pPr>
              <a:defRPr/>
            </a:pPr>
            <a:fld id="{53D7F2D3-805B-4A2F-9134-A013260335FA}" type="slidenum">
              <a:rPr lang="it-IT" altLang="it-IT"/>
              <a:pPr>
                <a:defRPr/>
              </a:pPr>
              <a:t>‹N›</a:t>
            </a:fld>
            <a:endParaRPr lang="it-IT" altLang="it-IT"/>
          </a:p>
        </p:txBody>
      </p:sp>
    </p:spTree>
    <p:extLst>
      <p:ext uri="{BB962C8B-B14F-4D97-AF65-F5344CB8AC3E}">
        <p14:creationId xmlns:p14="http://schemas.microsoft.com/office/powerpoint/2010/main" val="3906742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0"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8"/>
          <p:cNvSpPr>
            <a:spLocks noGrp="1" noChangeArrowheads="1"/>
          </p:cNvSpPr>
          <p:nvPr>
            <p:ph type="sldNum" sz="quarter" idx="10"/>
          </p:nvPr>
        </p:nvSpPr>
        <p:spPr>
          <a:ln/>
        </p:spPr>
        <p:txBody>
          <a:bodyPr/>
          <a:lstStyle>
            <a:lvl1pPr>
              <a:defRPr/>
            </a:lvl1pPr>
          </a:lstStyle>
          <a:p>
            <a:pPr>
              <a:defRPr/>
            </a:pPr>
            <a:fld id="{27C5ECCF-4882-422D-956C-327DFA6BFE56}" type="slidenum">
              <a:rPr lang="it-IT" altLang="it-IT"/>
              <a:pPr>
                <a:defRPr/>
              </a:pPr>
              <a:t>‹N›</a:t>
            </a:fld>
            <a:endParaRPr lang="it-IT" altLang="it-IT"/>
          </a:p>
        </p:txBody>
      </p:sp>
    </p:spTree>
    <p:extLst>
      <p:ext uri="{BB962C8B-B14F-4D97-AF65-F5344CB8AC3E}">
        <p14:creationId xmlns:p14="http://schemas.microsoft.com/office/powerpoint/2010/main" val="32960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a:ln/>
        </p:spPr>
        <p:txBody>
          <a:bodyPr/>
          <a:lstStyle>
            <a:lvl1pPr>
              <a:defRPr/>
            </a:lvl1pPr>
          </a:lstStyle>
          <a:p>
            <a:pPr>
              <a:defRPr/>
            </a:pPr>
            <a:fld id="{0565D82E-5A4B-430E-8149-51A5F5898A2F}" type="slidenum">
              <a:rPr lang="it-IT" altLang="it-IT"/>
              <a:pPr>
                <a:defRPr/>
              </a:pPr>
              <a:t>‹N›</a:t>
            </a:fld>
            <a:endParaRPr lang="it-IT" altLang="it-IT"/>
          </a:p>
        </p:txBody>
      </p:sp>
    </p:spTree>
    <p:extLst>
      <p:ext uri="{BB962C8B-B14F-4D97-AF65-F5344CB8AC3E}">
        <p14:creationId xmlns:p14="http://schemas.microsoft.com/office/powerpoint/2010/main" val="17085374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ED334B1E-9D00-4CD5-9BF9-E9DF0D6ED8EC}" type="slidenum">
              <a:rPr lang="it-IT" altLang="it-IT"/>
              <a:pPr>
                <a:defRPr/>
              </a:pPr>
              <a:t>‹N›</a:t>
            </a:fld>
            <a:endParaRPr lang="it-IT" altLang="it-IT"/>
          </a:p>
        </p:txBody>
      </p:sp>
    </p:spTree>
    <p:extLst>
      <p:ext uri="{BB962C8B-B14F-4D97-AF65-F5344CB8AC3E}">
        <p14:creationId xmlns:p14="http://schemas.microsoft.com/office/powerpoint/2010/main" val="887116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7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6"/>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D2E580A8-3C3E-4E21-8254-5C63112C2529}" type="slidenum">
              <a:rPr lang="it-IT" altLang="it-IT"/>
              <a:pPr>
                <a:defRPr/>
              </a:pPr>
              <a:t>‹N›</a:t>
            </a:fld>
            <a:endParaRPr lang="it-IT" altLang="it-IT"/>
          </a:p>
        </p:txBody>
      </p:sp>
    </p:spTree>
    <p:extLst>
      <p:ext uri="{BB962C8B-B14F-4D97-AF65-F5344CB8AC3E}">
        <p14:creationId xmlns:p14="http://schemas.microsoft.com/office/powerpoint/2010/main" val="2487874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a:ln/>
        </p:spPr>
        <p:txBody>
          <a:bodyPr/>
          <a:lstStyle>
            <a:lvl1pPr>
              <a:defRPr/>
            </a:lvl1pPr>
          </a:lstStyle>
          <a:p>
            <a:pPr>
              <a:defRPr/>
            </a:pPr>
            <a:fld id="{7DB684E3-2249-4C14-95EF-138CA6EE713B}" type="slidenum">
              <a:rPr lang="it-IT" altLang="it-IT"/>
              <a:pPr>
                <a:defRPr/>
              </a:pPr>
              <a:t>‹N›</a:t>
            </a:fld>
            <a:endParaRPr lang="it-IT" altLang="it-IT"/>
          </a:p>
        </p:txBody>
      </p:sp>
    </p:spTree>
    <p:extLst>
      <p:ext uri="{BB962C8B-B14F-4D97-AF65-F5344CB8AC3E}">
        <p14:creationId xmlns:p14="http://schemas.microsoft.com/office/powerpoint/2010/main" val="2248780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FCFE8E21-F834-4FBA-8FA6-8BE469588311}" type="slidenum">
              <a:rPr lang="it-IT" altLang="it-IT"/>
              <a:pPr>
                <a:defRPr/>
              </a:pPr>
              <a:t>‹N›</a:t>
            </a:fld>
            <a:endParaRPr lang="it-IT" altLang="it-IT"/>
          </a:p>
        </p:txBody>
      </p:sp>
    </p:spTree>
    <p:extLst>
      <p:ext uri="{BB962C8B-B14F-4D97-AF65-F5344CB8AC3E}">
        <p14:creationId xmlns:p14="http://schemas.microsoft.com/office/powerpoint/2010/main" val="1021285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9" y="34950"/>
            <a:ext cx="2057400" cy="59848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19139" y="34950"/>
            <a:ext cx="6019800" cy="5984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BCA95055-C66E-4C22-93C5-DE882FA20332}" type="slidenum">
              <a:rPr lang="it-IT" altLang="it-IT"/>
              <a:pPr>
                <a:defRPr/>
              </a:pPr>
              <a:t>‹N›</a:t>
            </a:fld>
            <a:endParaRPr lang="it-IT" altLang="it-IT"/>
          </a:p>
        </p:txBody>
      </p:sp>
    </p:spTree>
    <p:extLst>
      <p:ext uri="{BB962C8B-B14F-4D97-AF65-F5344CB8AC3E}">
        <p14:creationId xmlns:p14="http://schemas.microsoft.com/office/powerpoint/2010/main" val="414296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78427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719139" y="34925"/>
            <a:ext cx="5943600" cy="8382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9" y="1066801"/>
            <a:ext cx="4038600" cy="4953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10139" y="1066801"/>
            <a:ext cx="4038600" cy="4953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a:ln/>
        </p:spPr>
        <p:txBody>
          <a:bodyPr/>
          <a:lstStyle>
            <a:lvl1pPr>
              <a:defRPr/>
            </a:lvl1pPr>
          </a:lstStyle>
          <a:p>
            <a:pPr>
              <a:defRPr/>
            </a:pPr>
            <a:fld id="{653EA525-D76F-466D-B5EA-53106D688974}" type="slidenum">
              <a:rPr lang="it-IT" altLang="it-IT"/>
              <a:pPr>
                <a:defRPr/>
              </a:pPr>
              <a:t>‹N›</a:t>
            </a:fld>
            <a:endParaRPr lang="it-IT" altLang="it-IT"/>
          </a:p>
        </p:txBody>
      </p:sp>
    </p:spTree>
    <p:extLst>
      <p:ext uri="{BB962C8B-B14F-4D97-AF65-F5344CB8AC3E}">
        <p14:creationId xmlns:p14="http://schemas.microsoft.com/office/powerpoint/2010/main" val="3402966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51"/>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2400" b="0">
                <a:solidFill>
                  <a:srgbClr val="000000"/>
                </a:solidFill>
                <a:latin typeface="Arial"/>
              </a:defRPr>
            </a:lvl1pPr>
          </a:lstStyle>
          <a:p>
            <a:pPr eaLnBrk="0" fontAlgn="base" hangingPunct="0">
              <a:spcAft>
                <a:spcPct val="0"/>
              </a:spcAft>
              <a:defRPr/>
            </a:pPr>
            <a:fld id="{72031970-C103-43CC-BD40-C308FCD3749D}" type="datetimeFigureOut">
              <a:rPr lang="it-IT">
                <a:ea typeface="MS PGothic" pitchFamily="34" charset="-128"/>
              </a:rPr>
              <a:pPr eaLnBrk="0" fontAlgn="base" hangingPunct="0">
                <a:spcAft>
                  <a:spcPct val="0"/>
                </a:spcAft>
                <a:defRPr/>
              </a:pPr>
              <a:t>19/03/2018</a:t>
            </a:fld>
            <a:endParaRPr lang="it-IT">
              <a:ea typeface="MS PGothic" pitchFamily="34" charset="-128"/>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spcBef>
                <a:spcPct val="20000"/>
              </a:spcBef>
              <a:defRPr sz="2400" b="0">
                <a:solidFill>
                  <a:srgbClr val="000000"/>
                </a:solidFill>
                <a:latin typeface="Arial" charset="0"/>
                <a:ea typeface="+mn-ea"/>
              </a:defRPr>
            </a:lvl1pPr>
          </a:lstStyle>
          <a:p>
            <a:pPr eaLnBrk="0" fontAlgn="base" hangingPunct="0">
              <a:spcAft>
                <a:spcPct val="0"/>
              </a:spcAft>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C6BB9D-371D-4028-ACCC-167FE5475471}" type="slidenum">
              <a:rPr lang="it-IT" altLang="it-IT"/>
              <a:pPr>
                <a:defRPr/>
              </a:pPr>
              <a:t>‹N›</a:t>
            </a:fld>
            <a:endParaRPr lang="it-IT" altLang="it-IT"/>
          </a:p>
        </p:txBody>
      </p:sp>
    </p:spTree>
    <p:extLst>
      <p:ext uri="{BB962C8B-B14F-4D97-AF65-F5344CB8AC3E}">
        <p14:creationId xmlns:p14="http://schemas.microsoft.com/office/powerpoint/2010/main" val="3041945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68"/>
          <p:cNvSpPr>
            <a:spLocks noGrp="1" noChangeArrowheads="1"/>
          </p:cNvSpPr>
          <p:nvPr>
            <p:ph type="sldNum" sz="quarter" idx="10"/>
          </p:nvPr>
        </p:nvSpPr>
        <p:spPr>
          <a:ln/>
        </p:spPr>
        <p:txBody>
          <a:bodyPr/>
          <a:lstStyle>
            <a:lvl1pPr>
              <a:defRPr/>
            </a:lvl1pPr>
          </a:lstStyle>
          <a:p>
            <a:pPr>
              <a:defRPr/>
            </a:pPr>
            <a:fld id="{7D83AA30-A1B2-43DB-BB37-05659DFACE76}" type="slidenum">
              <a:rPr lang="it-IT" altLang="it-IT"/>
              <a:pPr>
                <a:defRPr/>
              </a:pPr>
              <a:t>‹N›</a:t>
            </a:fld>
            <a:endParaRPr lang="it-IT" altLang="it-IT"/>
          </a:p>
        </p:txBody>
      </p:sp>
    </p:spTree>
    <p:extLst>
      <p:ext uri="{BB962C8B-B14F-4D97-AF65-F5344CB8AC3E}">
        <p14:creationId xmlns:p14="http://schemas.microsoft.com/office/powerpoint/2010/main" val="3809415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66" desc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5"/>
          <p:cNvSpPr>
            <a:spLocks noChangeArrowheads="1"/>
          </p:cNvSpPr>
          <p:nvPr/>
        </p:nvSpPr>
        <p:spPr bwMode="auto">
          <a:xfrm>
            <a:off x="0" y="0"/>
            <a:ext cx="9169400" cy="6873875"/>
          </a:xfrm>
          <a:prstGeom prst="rect">
            <a:avLst/>
          </a:prstGeom>
          <a:noFill/>
          <a:ln>
            <a:noFill/>
          </a:ln>
          <a:effectLs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0" fontAlgn="base" hangingPunct="0">
              <a:spcBef>
                <a:spcPct val="20000"/>
              </a:spcBef>
              <a:spcAft>
                <a:spcPct val="0"/>
              </a:spcAft>
              <a:defRPr/>
            </a:pPr>
            <a:endParaRPr lang="it-IT" altLang="it-IT" smtClean="0">
              <a:solidFill>
                <a:srgbClr val="000000"/>
              </a:solidFill>
              <a:ea typeface="MS PGothic" pitchFamily="34" charset="-128"/>
            </a:endParaRPr>
          </a:p>
        </p:txBody>
      </p:sp>
    </p:spTree>
    <p:extLst>
      <p:ext uri="{BB962C8B-B14F-4D97-AF65-F5344CB8AC3E}">
        <p14:creationId xmlns:p14="http://schemas.microsoft.com/office/powerpoint/2010/main" val="16652039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p:txBody>
          <a:bodyPr/>
          <a:lstStyle>
            <a:lvl1pPr eaLnBrk="1" hangingPunct="1">
              <a:defRPr b="0"/>
            </a:lvl1pPr>
          </a:lstStyle>
          <a:p>
            <a:pPr>
              <a:defRPr/>
            </a:pPr>
            <a:fld id="{C9EA75FB-2F5F-4F4D-981F-28F770CA29EA}" type="slidenum">
              <a:rPr lang="it-IT" altLang="it-IT"/>
              <a:pPr>
                <a:defRPr/>
              </a:pPr>
              <a:t>‹N›</a:t>
            </a:fld>
            <a:endParaRPr lang="it-IT" altLang="it-IT"/>
          </a:p>
        </p:txBody>
      </p:sp>
    </p:spTree>
    <p:extLst>
      <p:ext uri="{BB962C8B-B14F-4D97-AF65-F5344CB8AC3E}">
        <p14:creationId xmlns:p14="http://schemas.microsoft.com/office/powerpoint/2010/main" val="3857792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32"/>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6"/>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it-IT" smtClean="0"/>
              <a:t>Fare clic per modificare stili del testo dello schema</a:t>
            </a:r>
          </a:p>
        </p:txBody>
      </p:sp>
      <p:sp>
        <p:nvSpPr>
          <p:cNvPr id="4" name="Rectangle 68"/>
          <p:cNvSpPr>
            <a:spLocks noGrp="1" noChangeArrowheads="1"/>
          </p:cNvSpPr>
          <p:nvPr>
            <p:ph type="sldNum" sz="quarter" idx="10"/>
          </p:nvPr>
        </p:nvSpPr>
        <p:spPr/>
        <p:txBody>
          <a:bodyPr/>
          <a:lstStyle>
            <a:lvl1pPr eaLnBrk="1" hangingPunct="1">
              <a:defRPr b="0"/>
            </a:lvl1pPr>
          </a:lstStyle>
          <a:p>
            <a:pPr>
              <a:defRPr/>
            </a:pPr>
            <a:fld id="{4E183EC7-F5D2-4AE2-8182-1B88B1F5FBFB}" type="slidenum">
              <a:rPr lang="it-IT" altLang="it-IT"/>
              <a:pPr>
                <a:defRPr/>
              </a:pPr>
              <a:t>‹N›</a:t>
            </a:fld>
            <a:endParaRPr lang="it-IT" altLang="it-IT"/>
          </a:p>
        </p:txBody>
      </p:sp>
    </p:spTree>
    <p:extLst>
      <p:ext uri="{BB962C8B-B14F-4D97-AF65-F5344CB8AC3E}">
        <p14:creationId xmlns:p14="http://schemas.microsoft.com/office/powerpoint/2010/main" val="1339880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9" y="1066801"/>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0139" y="1066801"/>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p:txBody>
          <a:bodyPr/>
          <a:lstStyle>
            <a:lvl1pPr eaLnBrk="1" hangingPunct="1">
              <a:defRPr b="0"/>
            </a:lvl1pPr>
          </a:lstStyle>
          <a:p>
            <a:pPr>
              <a:defRPr/>
            </a:pPr>
            <a:fld id="{7D446529-4416-4E95-ACFC-0C2BDF3BA52B}" type="slidenum">
              <a:rPr lang="it-IT" altLang="it-IT"/>
              <a:pPr>
                <a:defRPr/>
              </a:pPr>
              <a:t>‹N›</a:t>
            </a:fld>
            <a:endParaRPr lang="it-IT" altLang="it-IT"/>
          </a:p>
        </p:txBody>
      </p:sp>
    </p:spTree>
    <p:extLst>
      <p:ext uri="{BB962C8B-B14F-4D97-AF65-F5344CB8AC3E}">
        <p14:creationId xmlns:p14="http://schemas.microsoft.com/office/powerpoint/2010/main" val="30832343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2"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8"/>
          <p:cNvSpPr>
            <a:spLocks noGrp="1" noChangeArrowheads="1"/>
          </p:cNvSpPr>
          <p:nvPr>
            <p:ph type="sldNum" sz="quarter" idx="10"/>
          </p:nvPr>
        </p:nvSpPr>
        <p:spPr/>
        <p:txBody>
          <a:bodyPr/>
          <a:lstStyle>
            <a:lvl1pPr eaLnBrk="1" hangingPunct="1">
              <a:defRPr b="0"/>
            </a:lvl1pPr>
          </a:lstStyle>
          <a:p>
            <a:pPr>
              <a:defRPr/>
            </a:pPr>
            <a:fld id="{A4E28B8E-1CF1-4BA8-B3DE-FB2DCBE21863}" type="slidenum">
              <a:rPr lang="it-IT" altLang="it-IT"/>
              <a:pPr>
                <a:defRPr/>
              </a:pPr>
              <a:t>‹N›</a:t>
            </a:fld>
            <a:endParaRPr lang="it-IT" altLang="it-IT"/>
          </a:p>
        </p:txBody>
      </p:sp>
    </p:spTree>
    <p:extLst>
      <p:ext uri="{BB962C8B-B14F-4D97-AF65-F5344CB8AC3E}">
        <p14:creationId xmlns:p14="http://schemas.microsoft.com/office/powerpoint/2010/main" val="2310030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p:txBody>
          <a:bodyPr/>
          <a:lstStyle>
            <a:lvl1pPr eaLnBrk="1" hangingPunct="1">
              <a:defRPr b="0"/>
            </a:lvl1pPr>
          </a:lstStyle>
          <a:p>
            <a:pPr>
              <a:defRPr/>
            </a:pPr>
            <a:fld id="{BE2361FA-878B-48CE-9A7D-FCEB8F1734AD}" type="slidenum">
              <a:rPr lang="it-IT" altLang="it-IT"/>
              <a:pPr>
                <a:defRPr/>
              </a:pPr>
              <a:t>‹N›</a:t>
            </a:fld>
            <a:endParaRPr lang="it-IT" altLang="it-IT"/>
          </a:p>
        </p:txBody>
      </p:sp>
    </p:spTree>
    <p:extLst>
      <p:ext uri="{BB962C8B-B14F-4D97-AF65-F5344CB8AC3E}">
        <p14:creationId xmlns:p14="http://schemas.microsoft.com/office/powerpoint/2010/main" val="4273472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8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6"/>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p:txBody>
          <a:bodyPr/>
          <a:lstStyle>
            <a:lvl1pPr eaLnBrk="1" hangingPunct="1">
              <a:defRPr b="0"/>
            </a:lvl1pPr>
          </a:lstStyle>
          <a:p>
            <a:pPr>
              <a:defRPr/>
            </a:pPr>
            <a:fld id="{43D93101-4338-4DA5-A4FB-2A4271B07F4D}" type="slidenum">
              <a:rPr lang="it-IT" altLang="it-IT"/>
              <a:pPr>
                <a:defRPr/>
              </a:pPr>
              <a:t>‹N›</a:t>
            </a:fld>
            <a:endParaRPr lang="it-IT" altLang="it-IT"/>
          </a:p>
        </p:txBody>
      </p:sp>
    </p:spTree>
    <p:extLst>
      <p:ext uri="{BB962C8B-B14F-4D97-AF65-F5344CB8AC3E}">
        <p14:creationId xmlns:p14="http://schemas.microsoft.com/office/powerpoint/2010/main" val="100585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71222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p:txBody>
          <a:bodyPr/>
          <a:lstStyle>
            <a:lvl1pPr eaLnBrk="1" hangingPunct="1">
              <a:defRPr b="0"/>
            </a:lvl1pPr>
          </a:lstStyle>
          <a:p>
            <a:pPr>
              <a:defRPr/>
            </a:pPr>
            <a:fld id="{4019234D-88A0-4C0A-AEE6-1E9736DE5BBE}" type="slidenum">
              <a:rPr lang="it-IT" altLang="it-IT"/>
              <a:pPr>
                <a:defRPr/>
              </a:pPr>
              <a:t>‹N›</a:t>
            </a:fld>
            <a:endParaRPr lang="it-IT" altLang="it-IT"/>
          </a:p>
        </p:txBody>
      </p:sp>
    </p:spTree>
    <p:extLst>
      <p:ext uri="{BB962C8B-B14F-4D97-AF65-F5344CB8AC3E}">
        <p14:creationId xmlns:p14="http://schemas.microsoft.com/office/powerpoint/2010/main" val="26294226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p:txBody>
          <a:bodyPr/>
          <a:lstStyle>
            <a:lvl1pPr eaLnBrk="1" hangingPunct="1">
              <a:defRPr b="0"/>
            </a:lvl1pPr>
          </a:lstStyle>
          <a:p>
            <a:pPr>
              <a:defRPr/>
            </a:pPr>
            <a:fld id="{FF6E934B-C8B9-4418-A705-0D1475E6AF15}" type="slidenum">
              <a:rPr lang="it-IT" altLang="it-IT"/>
              <a:pPr>
                <a:defRPr/>
              </a:pPr>
              <a:t>‹N›</a:t>
            </a:fld>
            <a:endParaRPr lang="it-IT" altLang="it-IT"/>
          </a:p>
        </p:txBody>
      </p:sp>
    </p:spTree>
    <p:extLst>
      <p:ext uri="{BB962C8B-B14F-4D97-AF65-F5344CB8AC3E}">
        <p14:creationId xmlns:p14="http://schemas.microsoft.com/office/powerpoint/2010/main" val="3830142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9" y="34955"/>
            <a:ext cx="2057400" cy="59848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19139" y="34955"/>
            <a:ext cx="6019800" cy="5984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p:txBody>
          <a:bodyPr/>
          <a:lstStyle>
            <a:lvl1pPr eaLnBrk="1" hangingPunct="1">
              <a:defRPr b="0"/>
            </a:lvl1pPr>
          </a:lstStyle>
          <a:p>
            <a:pPr>
              <a:defRPr/>
            </a:pPr>
            <a:fld id="{FC5E453A-6A09-4AE9-9C08-95E5BEC548BD}" type="slidenum">
              <a:rPr lang="it-IT" altLang="it-IT"/>
              <a:pPr>
                <a:defRPr/>
              </a:pPr>
              <a:t>‹N›</a:t>
            </a:fld>
            <a:endParaRPr lang="it-IT" altLang="it-IT"/>
          </a:p>
        </p:txBody>
      </p:sp>
    </p:spTree>
    <p:extLst>
      <p:ext uri="{BB962C8B-B14F-4D97-AF65-F5344CB8AC3E}">
        <p14:creationId xmlns:p14="http://schemas.microsoft.com/office/powerpoint/2010/main" val="902597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719139" y="34925"/>
            <a:ext cx="5943600" cy="8382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9" y="1066801"/>
            <a:ext cx="4038600" cy="4953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10139" y="1066801"/>
            <a:ext cx="4038600" cy="4953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p:txBody>
          <a:bodyPr/>
          <a:lstStyle>
            <a:lvl1pPr eaLnBrk="1" hangingPunct="1">
              <a:defRPr b="0"/>
            </a:lvl1pPr>
          </a:lstStyle>
          <a:p>
            <a:pPr>
              <a:defRPr/>
            </a:pPr>
            <a:fld id="{DE545D54-5CB2-425A-A8FD-A0414E19B477}" type="slidenum">
              <a:rPr lang="it-IT" altLang="it-IT"/>
              <a:pPr>
                <a:defRPr/>
              </a:pPr>
              <a:t>‹N›</a:t>
            </a:fld>
            <a:endParaRPr lang="it-IT" altLang="it-IT"/>
          </a:p>
        </p:txBody>
      </p:sp>
    </p:spTree>
    <p:extLst>
      <p:ext uri="{BB962C8B-B14F-4D97-AF65-F5344CB8AC3E}">
        <p14:creationId xmlns:p14="http://schemas.microsoft.com/office/powerpoint/2010/main" val="2162790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5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0" hangingPunct="0">
              <a:spcBef>
                <a:spcPct val="20000"/>
              </a:spcBef>
              <a:defRPr sz="2400" b="0">
                <a:solidFill>
                  <a:srgbClr val="000000"/>
                </a:solidFill>
                <a:latin typeface="+mn-lt"/>
                <a:ea typeface="MS PGothic" pitchFamily="34" charset="-128"/>
              </a:defRPr>
            </a:lvl1pPr>
          </a:lstStyle>
          <a:p>
            <a:pPr fontAlgn="base">
              <a:spcAft>
                <a:spcPct val="0"/>
              </a:spcAft>
              <a:defRPr/>
            </a:pPr>
            <a:fld id="{24EB7B96-46C9-4061-8AED-7612BC9634A2}" type="datetimeFigureOut">
              <a:rPr lang="it-IT"/>
              <a:pPr fontAlgn="base">
                <a:spcAft>
                  <a:spcPct val="0"/>
                </a:spcAft>
                <a:defRPr/>
              </a:pPr>
              <a:t>19/03/2018</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eaLnBrk="0" hangingPunct="0">
              <a:spcBef>
                <a:spcPct val="20000"/>
              </a:spcBef>
              <a:defRPr sz="2400" b="0">
                <a:solidFill>
                  <a:srgbClr val="000000"/>
                </a:solidFill>
                <a:latin typeface="Arial" charset="0"/>
                <a:ea typeface="+mn-ea"/>
              </a:defRPr>
            </a:lvl1pPr>
          </a:lstStyle>
          <a:p>
            <a:pPr fontAlgn="base">
              <a:spcAft>
                <a:spcPct val="0"/>
              </a:spcAft>
              <a:defRPr/>
            </a:pPr>
            <a:endParaRPr lang="it-IT"/>
          </a:p>
        </p:txBody>
      </p:sp>
      <p:sp>
        <p:nvSpPr>
          <p:cNvPr id="6" name="Segnaposto numero diapositiva 5"/>
          <p:cNvSpPr>
            <a:spLocks noGrp="1"/>
          </p:cNvSpPr>
          <p:nvPr>
            <p:ph type="sldNum" sz="quarter" idx="12"/>
          </p:nvPr>
        </p:nvSpPr>
        <p:spPr/>
        <p:txBody>
          <a:bodyPr/>
          <a:lstStyle>
            <a:lvl1pPr eaLnBrk="1" hangingPunct="1">
              <a:defRPr b="0"/>
            </a:lvl1pPr>
          </a:lstStyle>
          <a:p>
            <a:pPr>
              <a:defRPr/>
            </a:pPr>
            <a:fld id="{6A02B2AC-BC22-47D3-AFBF-AD3415E1E070}" type="slidenum">
              <a:rPr lang="it-IT" altLang="it-IT"/>
              <a:pPr>
                <a:defRPr/>
              </a:pPr>
              <a:t>‹N›</a:t>
            </a:fld>
            <a:endParaRPr lang="it-IT" altLang="it-IT"/>
          </a:p>
        </p:txBody>
      </p:sp>
    </p:spTree>
    <p:extLst>
      <p:ext uri="{BB962C8B-B14F-4D97-AF65-F5344CB8AC3E}">
        <p14:creationId xmlns:p14="http://schemas.microsoft.com/office/powerpoint/2010/main" val="3350440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986D6B2E-5149-48B3-B0C6-6F384C13F472}" type="slidenum">
              <a:rPr lang="it-IT" altLang="it-IT"/>
              <a:pPr>
                <a:defRPr/>
              </a:pPr>
              <a:t>‹N›</a:t>
            </a:fld>
            <a:endParaRPr lang="it-IT" altLang="it-IT"/>
          </a:p>
        </p:txBody>
      </p:sp>
    </p:spTree>
    <p:extLst>
      <p:ext uri="{BB962C8B-B14F-4D97-AF65-F5344CB8AC3E}">
        <p14:creationId xmlns:p14="http://schemas.microsoft.com/office/powerpoint/2010/main" val="2236255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2" name="Picture 66" desc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5"/>
          <p:cNvSpPr>
            <a:spLocks noChangeArrowheads="1"/>
          </p:cNvSpPr>
          <p:nvPr/>
        </p:nvSpPr>
        <p:spPr bwMode="auto">
          <a:xfrm>
            <a:off x="0" y="0"/>
            <a:ext cx="9169400" cy="6873875"/>
          </a:xfrm>
          <a:prstGeom prst="rect">
            <a:avLst/>
          </a:prstGeom>
          <a:noFill/>
          <a:ln>
            <a:noFill/>
          </a:ln>
          <a:effectLst/>
          <a:extLst>
            <a:ext uri="{909E8E84-426E-40DD-AFC4-6F175D3DCCD1}">
              <a14:hiddenFill xmlns:a14="http://schemas.microsoft.com/office/drawing/2010/main">
                <a:solidFill>
                  <a:srgbClr val="003F6E"/>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eaLnBrk="0" fontAlgn="base" hangingPunct="0">
              <a:spcBef>
                <a:spcPct val="20000"/>
              </a:spcBef>
              <a:spcAft>
                <a:spcPct val="0"/>
              </a:spcAft>
              <a:defRPr/>
            </a:pPr>
            <a:endParaRPr lang="it-IT" altLang="it-IT" smtClean="0">
              <a:solidFill>
                <a:srgbClr val="000000"/>
              </a:solidFill>
              <a:ea typeface="MS PGothic" pitchFamily="34" charset="-128"/>
            </a:endParaRPr>
          </a:p>
        </p:txBody>
      </p:sp>
    </p:spTree>
    <p:extLst>
      <p:ext uri="{BB962C8B-B14F-4D97-AF65-F5344CB8AC3E}">
        <p14:creationId xmlns:p14="http://schemas.microsoft.com/office/powerpoint/2010/main" val="2866468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p:txBody>
          <a:bodyPr/>
          <a:lstStyle>
            <a:lvl1pPr>
              <a:defRPr>
                <a:latin typeface="Arial" pitchFamily="34" charset="0"/>
              </a:defRPr>
            </a:lvl1pPr>
          </a:lstStyle>
          <a:p>
            <a:pPr>
              <a:defRPr/>
            </a:pPr>
            <a:fld id="{BD56CDE7-E09A-4F2B-AEFA-0F757683FC9A}" type="slidenum">
              <a:rPr lang="it-IT" altLang="it-IT"/>
              <a:pPr>
                <a:defRPr/>
              </a:pPr>
              <a:t>‹N›</a:t>
            </a:fld>
            <a:endParaRPr lang="it-IT" altLang="it-IT"/>
          </a:p>
        </p:txBody>
      </p:sp>
    </p:spTree>
    <p:extLst>
      <p:ext uri="{BB962C8B-B14F-4D97-AF65-F5344CB8AC3E}">
        <p14:creationId xmlns:p14="http://schemas.microsoft.com/office/powerpoint/2010/main" val="1979864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p:txBody>
          <a:bodyPr/>
          <a:lstStyle>
            <a:lvl1pPr>
              <a:defRPr>
                <a:latin typeface="Arial" pitchFamily="34" charset="0"/>
              </a:defRPr>
            </a:lvl1pPr>
          </a:lstStyle>
          <a:p>
            <a:pPr>
              <a:defRPr/>
            </a:pPr>
            <a:fld id="{A1106C6C-255A-4A4C-BF5F-06DAC6A3215F}" type="slidenum">
              <a:rPr lang="it-IT" altLang="it-IT"/>
              <a:pPr>
                <a:defRPr/>
              </a:pPr>
              <a:t>‹N›</a:t>
            </a:fld>
            <a:endParaRPr lang="it-IT" altLang="it-IT"/>
          </a:p>
        </p:txBody>
      </p:sp>
    </p:spTree>
    <p:extLst>
      <p:ext uri="{BB962C8B-B14F-4D97-AF65-F5344CB8AC3E}">
        <p14:creationId xmlns:p14="http://schemas.microsoft.com/office/powerpoint/2010/main" val="19323353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6"/>
            <a:ext cx="7772400" cy="1362075"/>
          </a:xfrm>
        </p:spPr>
        <p:txBody>
          <a:bodyPr/>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6"/>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it-IT" smtClean="0"/>
              <a:t>Fare clic per modificare stili del testo dello schema</a:t>
            </a:r>
          </a:p>
        </p:txBody>
      </p:sp>
      <p:sp>
        <p:nvSpPr>
          <p:cNvPr id="4" name="Rectangle 68"/>
          <p:cNvSpPr>
            <a:spLocks noGrp="1" noChangeArrowheads="1"/>
          </p:cNvSpPr>
          <p:nvPr>
            <p:ph type="sldNum" sz="quarter" idx="10"/>
          </p:nvPr>
        </p:nvSpPr>
        <p:spPr/>
        <p:txBody>
          <a:bodyPr/>
          <a:lstStyle>
            <a:lvl1pPr>
              <a:defRPr>
                <a:latin typeface="Arial" pitchFamily="34" charset="0"/>
              </a:defRPr>
            </a:lvl1pPr>
          </a:lstStyle>
          <a:p>
            <a:pPr>
              <a:defRPr/>
            </a:pPr>
            <a:fld id="{C65D98B6-388A-4998-A90C-CF6AF8151D58}" type="slidenum">
              <a:rPr lang="it-IT" altLang="it-IT"/>
              <a:pPr>
                <a:defRPr/>
              </a:pPr>
              <a:t>‹N›</a:t>
            </a:fld>
            <a:endParaRPr lang="it-IT" altLang="it-IT"/>
          </a:p>
        </p:txBody>
      </p:sp>
    </p:spTree>
    <p:extLst>
      <p:ext uri="{BB962C8B-B14F-4D97-AF65-F5344CB8AC3E}">
        <p14:creationId xmlns:p14="http://schemas.microsoft.com/office/powerpoint/2010/main" val="253603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16355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9" y="1066801"/>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0139" y="1066801"/>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p:txBody>
          <a:bodyPr/>
          <a:lstStyle>
            <a:lvl1pPr>
              <a:defRPr>
                <a:latin typeface="Arial" pitchFamily="34" charset="0"/>
              </a:defRPr>
            </a:lvl1pPr>
          </a:lstStyle>
          <a:p>
            <a:pPr>
              <a:defRPr/>
            </a:pPr>
            <a:fld id="{730456EA-C3E7-4CBA-8FCC-D76211ECB323}" type="slidenum">
              <a:rPr lang="it-IT" altLang="it-IT"/>
              <a:pPr>
                <a:defRPr/>
              </a:pPr>
              <a:t>‹N›</a:t>
            </a:fld>
            <a:endParaRPr lang="it-IT" altLang="it-IT"/>
          </a:p>
        </p:txBody>
      </p:sp>
    </p:spTree>
    <p:extLst>
      <p:ext uri="{BB962C8B-B14F-4D97-AF65-F5344CB8AC3E}">
        <p14:creationId xmlns:p14="http://schemas.microsoft.com/office/powerpoint/2010/main" val="2275222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3"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40"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8"/>
          <p:cNvSpPr>
            <a:spLocks noGrp="1" noChangeArrowheads="1"/>
          </p:cNvSpPr>
          <p:nvPr>
            <p:ph type="sldNum" sz="quarter" idx="10"/>
          </p:nvPr>
        </p:nvSpPr>
        <p:spPr/>
        <p:txBody>
          <a:bodyPr/>
          <a:lstStyle>
            <a:lvl1pPr>
              <a:defRPr>
                <a:latin typeface="Arial" pitchFamily="34" charset="0"/>
              </a:defRPr>
            </a:lvl1pPr>
          </a:lstStyle>
          <a:p>
            <a:pPr>
              <a:defRPr/>
            </a:pPr>
            <a:fld id="{B2887143-CCE0-4AA0-95C2-BE91EFC4839A}" type="slidenum">
              <a:rPr lang="it-IT" altLang="it-IT"/>
              <a:pPr>
                <a:defRPr/>
              </a:pPr>
              <a:t>‹N›</a:t>
            </a:fld>
            <a:endParaRPr lang="it-IT" altLang="it-IT"/>
          </a:p>
        </p:txBody>
      </p:sp>
    </p:spTree>
    <p:extLst>
      <p:ext uri="{BB962C8B-B14F-4D97-AF65-F5344CB8AC3E}">
        <p14:creationId xmlns:p14="http://schemas.microsoft.com/office/powerpoint/2010/main" val="1117077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8"/>
          <p:cNvSpPr>
            <a:spLocks noGrp="1" noChangeArrowheads="1"/>
          </p:cNvSpPr>
          <p:nvPr>
            <p:ph type="sldNum" sz="quarter" idx="10"/>
          </p:nvPr>
        </p:nvSpPr>
        <p:spPr/>
        <p:txBody>
          <a:bodyPr/>
          <a:lstStyle>
            <a:lvl1pPr>
              <a:defRPr>
                <a:latin typeface="Arial" pitchFamily="34" charset="0"/>
              </a:defRPr>
            </a:lvl1pPr>
          </a:lstStyle>
          <a:p>
            <a:pPr>
              <a:defRPr/>
            </a:pPr>
            <a:fld id="{5DBAB260-E600-461D-8825-12EA04D4D0A0}" type="slidenum">
              <a:rPr lang="it-IT" altLang="it-IT"/>
              <a:pPr>
                <a:defRPr/>
              </a:pPr>
              <a:t>‹N›</a:t>
            </a:fld>
            <a:endParaRPr lang="it-IT" altLang="it-IT"/>
          </a:p>
        </p:txBody>
      </p:sp>
    </p:spTree>
    <p:extLst>
      <p:ext uri="{BB962C8B-B14F-4D97-AF65-F5344CB8AC3E}">
        <p14:creationId xmlns:p14="http://schemas.microsoft.com/office/powerpoint/2010/main" val="13016693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p:txBody>
          <a:bodyPr/>
          <a:lstStyle>
            <a:lvl1pPr>
              <a:defRPr>
                <a:latin typeface="Arial" pitchFamily="34" charset="0"/>
              </a:defRPr>
            </a:lvl1pPr>
          </a:lstStyle>
          <a:p>
            <a:pPr>
              <a:defRPr/>
            </a:pPr>
            <a:fld id="{F0BE8BD9-DF0C-424B-B57C-9174B161A1AC}" type="slidenum">
              <a:rPr lang="it-IT" altLang="it-IT"/>
              <a:pPr>
                <a:defRPr/>
              </a:pPr>
              <a:t>‹N›</a:t>
            </a:fld>
            <a:endParaRPr lang="it-IT" altLang="it-IT"/>
          </a:p>
        </p:txBody>
      </p:sp>
    </p:spTree>
    <p:extLst>
      <p:ext uri="{BB962C8B-B14F-4D97-AF65-F5344CB8AC3E}">
        <p14:creationId xmlns:p14="http://schemas.microsoft.com/office/powerpoint/2010/main" val="13265881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5"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7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5" y="1435106"/>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p:txBody>
          <a:bodyPr/>
          <a:lstStyle>
            <a:lvl1pPr>
              <a:defRPr>
                <a:latin typeface="Arial" pitchFamily="34" charset="0"/>
              </a:defRPr>
            </a:lvl1pPr>
          </a:lstStyle>
          <a:p>
            <a:pPr>
              <a:defRPr/>
            </a:pPr>
            <a:fld id="{58A790DB-F450-4AEE-8885-A52FEBC4B103}" type="slidenum">
              <a:rPr lang="it-IT" altLang="it-IT"/>
              <a:pPr>
                <a:defRPr/>
              </a:pPr>
              <a:t>‹N›</a:t>
            </a:fld>
            <a:endParaRPr lang="it-IT" altLang="it-IT"/>
          </a:p>
        </p:txBody>
      </p:sp>
    </p:spTree>
    <p:extLst>
      <p:ext uri="{BB962C8B-B14F-4D97-AF65-F5344CB8AC3E}">
        <p14:creationId xmlns:p14="http://schemas.microsoft.com/office/powerpoint/2010/main" val="1294028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smtClean="0"/>
              <a:t>Fare clic per modificare stili del testo dello schema</a:t>
            </a:r>
          </a:p>
        </p:txBody>
      </p:sp>
      <p:sp>
        <p:nvSpPr>
          <p:cNvPr id="5" name="Rectangle 68"/>
          <p:cNvSpPr>
            <a:spLocks noGrp="1" noChangeArrowheads="1"/>
          </p:cNvSpPr>
          <p:nvPr>
            <p:ph type="sldNum" sz="quarter" idx="10"/>
          </p:nvPr>
        </p:nvSpPr>
        <p:spPr/>
        <p:txBody>
          <a:bodyPr/>
          <a:lstStyle>
            <a:lvl1pPr>
              <a:defRPr>
                <a:latin typeface="Arial" pitchFamily="34" charset="0"/>
              </a:defRPr>
            </a:lvl1pPr>
          </a:lstStyle>
          <a:p>
            <a:pPr>
              <a:defRPr/>
            </a:pPr>
            <a:fld id="{65A6A4B9-41A5-4862-AAC5-46167F360146}" type="slidenum">
              <a:rPr lang="it-IT" altLang="it-IT"/>
              <a:pPr>
                <a:defRPr/>
              </a:pPr>
              <a:t>‹N›</a:t>
            </a:fld>
            <a:endParaRPr lang="it-IT" altLang="it-IT"/>
          </a:p>
        </p:txBody>
      </p:sp>
    </p:spTree>
    <p:extLst>
      <p:ext uri="{BB962C8B-B14F-4D97-AF65-F5344CB8AC3E}">
        <p14:creationId xmlns:p14="http://schemas.microsoft.com/office/powerpoint/2010/main" val="106086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p:txBody>
          <a:bodyPr/>
          <a:lstStyle>
            <a:lvl1pPr>
              <a:defRPr>
                <a:latin typeface="Arial" pitchFamily="34" charset="0"/>
              </a:defRPr>
            </a:lvl1pPr>
          </a:lstStyle>
          <a:p>
            <a:pPr>
              <a:defRPr/>
            </a:pPr>
            <a:fld id="{46CAC705-18EC-4907-83F3-12C63322D3D6}" type="slidenum">
              <a:rPr lang="it-IT" altLang="it-IT"/>
              <a:pPr>
                <a:defRPr/>
              </a:pPr>
              <a:t>‹N›</a:t>
            </a:fld>
            <a:endParaRPr lang="it-IT" altLang="it-IT"/>
          </a:p>
        </p:txBody>
      </p:sp>
    </p:spTree>
    <p:extLst>
      <p:ext uri="{BB962C8B-B14F-4D97-AF65-F5344CB8AC3E}">
        <p14:creationId xmlns:p14="http://schemas.microsoft.com/office/powerpoint/2010/main" val="947857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1339" y="34950"/>
            <a:ext cx="2057400" cy="59848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19139" y="34950"/>
            <a:ext cx="6019800" cy="5984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8"/>
          <p:cNvSpPr>
            <a:spLocks noGrp="1" noChangeArrowheads="1"/>
          </p:cNvSpPr>
          <p:nvPr>
            <p:ph type="sldNum" sz="quarter" idx="10"/>
          </p:nvPr>
        </p:nvSpPr>
        <p:spPr/>
        <p:txBody>
          <a:bodyPr/>
          <a:lstStyle>
            <a:lvl1pPr>
              <a:defRPr>
                <a:latin typeface="Arial" pitchFamily="34" charset="0"/>
              </a:defRPr>
            </a:lvl1pPr>
          </a:lstStyle>
          <a:p>
            <a:pPr>
              <a:defRPr/>
            </a:pPr>
            <a:fld id="{2190CA98-C2B4-4187-B9AF-224DD01013EA}" type="slidenum">
              <a:rPr lang="it-IT" altLang="it-IT"/>
              <a:pPr>
                <a:defRPr/>
              </a:pPr>
              <a:t>‹N›</a:t>
            </a:fld>
            <a:endParaRPr lang="it-IT" altLang="it-IT"/>
          </a:p>
        </p:txBody>
      </p:sp>
    </p:spTree>
    <p:extLst>
      <p:ext uri="{BB962C8B-B14F-4D97-AF65-F5344CB8AC3E}">
        <p14:creationId xmlns:p14="http://schemas.microsoft.com/office/powerpoint/2010/main" val="19924171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719139" y="34925"/>
            <a:ext cx="5943600" cy="8382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9" y="1066801"/>
            <a:ext cx="4038600" cy="4953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10139" y="1066801"/>
            <a:ext cx="4038600" cy="4953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8"/>
          <p:cNvSpPr>
            <a:spLocks noGrp="1" noChangeArrowheads="1"/>
          </p:cNvSpPr>
          <p:nvPr>
            <p:ph type="sldNum" sz="quarter" idx="10"/>
          </p:nvPr>
        </p:nvSpPr>
        <p:spPr/>
        <p:txBody>
          <a:bodyPr/>
          <a:lstStyle>
            <a:lvl1pPr>
              <a:defRPr>
                <a:latin typeface="Arial" pitchFamily="34" charset="0"/>
              </a:defRPr>
            </a:lvl1pPr>
          </a:lstStyle>
          <a:p>
            <a:pPr>
              <a:defRPr/>
            </a:pPr>
            <a:fld id="{9BFAC0F4-A98F-42CF-B7DA-BFC3FD4067B3}" type="slidenum">
              <a:rPr lang="it-IT" altLang="it-IT"/>
              <a:pPr>
                <a:defRPr/>
              </a:pPr>
              <a:t>‹N›</a:t>
            </a:fld>
            <a:endParaRPr lang="it-IT" altLang="it-IT"/>
          </a:p>
        </p:txBody>
      </p:sp>
    </p:spTree>
    <p:extLst>
      <p:ext uri="{BB962C8B-B14F-4D97-AF65-F5344CB8AC3E}">
        <p14:creationId xmlns:p14="http://schemas.microsoft.com/office/powerpoint/2010/main" val="32677769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51"/>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2400" b="0">
                <a:solidFill>
                  <a:srgbClr val="000000"/>
                </a:solidFill>
                <a:latin typeface="Arial"/>
              </a:defRPr>
            </a:lvl1pPr>
          </a:lstStyle>
          <a:p>
            <a:pPr eaLnBrk="0" fontAlgn="base" hangingPunct="0">
              <a:spcAft>
                <a:spcPct val="0"/>
              </a:spcAft>
              <a:defRPr/>
            </a:pPr>
            <a:fld id="{5F24A673-F41A-4B96-B9F2-330FA1551FC2}" type="datetimeFigureOut">
              <a:rPr lang="it-IT">
                <a:ea typeface="MS PGothic" pitchFamily="34" charset="-128"/>
              </a:rPr>
              <a:pPr eaLnBrk="0" fontAlgn="base" hangingPunct="0">
                <a:spcAft>
                  <a:spcPct val="0"/>
                </a:spcAft>
                <a:defRPr/>
              </a:pPr>
              <a:t>19/03/2018</a:t>
            </a:fld>
            <a:endParaRPr lang="it-IT">
              <a:ea typeface="MS PGothic" pitchFamily="34" charset="-128"/>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lvl1pPr>
              <a:spcBef>
                <a:spcPct val="20000"/>
              </a:spcBef>
              <a:defRPr sz="2400" b="0">
                <a:solidFill>
                  <a:srgbClr val="000000"/>
                </a:solidFill>
                <a:latin typeface="Arial" charset="0"/>
                <a:ea typeface="+mn-ea"/>
              </a:defRPr>
            </a:lvl1pPr>
          </a:lstStyle>
          <a:p>
            <a:pPr eaLnBrk="0" fontAlgn="base" hangingPunct="0">
              <a:spcAft>
                <a:spcPct val="0"/>
              </a:spcAft>
              <a:defRPr/>
            </a:pPr>
            <a:endParaRPr lang="it-IT"/>
          </a:p>
        </p:txBody>
      </p:sp>
      <p:sp>
        <p:nvSpPr>
          <p:cNvPr id="6" name="Segnaposto numero diapositiva 5"/>
          <p:cNvSpPr>
            <a:spLocks noGrp="1"/>
          </p:cNvSpPr>
          <p:nvPr>
            <p:ph type="sldNum" sz="quarter" idx="12"/>
          </p:nvPr>
        </p:nvSpPr>
        <p:spPr/>
        <p:txBody>
          <a:bodyPr/>
          <a:lstStyle>
            <a:lvl1pPr>
              <a:defRPr>
                <a:latin typeface="Arial" pitchFamily="34" charset="0"/>
              </a:defRPr>
            </a:lvl1pPr>
          </a:lstStyle>
          <a:p>
            <a:pPr>
              <a:defRPr/>
            </a:pPr>
            <a:fld id="{A1174B0C-FED7-41EF-ADEB-CF4B3A5ECECB}" type="slidenum">
              <a:rPr lang="it-IT" altLang="it-IT"/>
              <a:pPr>
                <a:defRPr/>
              </a:pPr>
              <a:t>‹N›</a:t>
            </a:fld>
            <a:endParaRPr lang="it-IT" altLang="it-IT"/>
          </a:p>
        </p:txBody>
      </p:sp>
    </p:spTree>
    <p:extLst>
      <p:ext uri="{BB962C8B-B14F-4D97-AF65-F5344CB8AC3E}">
        <p14:creationId xmlns:p14="http://schemas.microsoft.com/office/powerpoint/2010/main" val="305750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036877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2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68"/>
          <p:cNvSpPr>
            <a:spLocks noGrp="1" noChangeArrowheads="1"/>
          </p:cNvSpPr>
          <p:nvPr>
            <p:ph type="sldNum" sz="quarter" idx="10"/>
          </p:nvPr>
        </p:nvSpPr>
        <p:spPr/>
        <p:txBody>
          <a:bodyPr/>
          <a:lstStyle>
            <a:lvl1pPr>
              <a:defRPr>
                <a:latin typeface="Arial" pitchFamily="34" charset="0"/>
              </a:defRPr>
            </a:lvl1pPr>
          </a:lstStyle>
          <a:p>
            <a:pPr>
              <a:defRPr/>
            </a:pPr>
            <a:fld id="{82DB93D3-3678-4A13-9BAC-E1DA6925AD1F}" type="slidenum">
              <a:rPr lang="it-IT" altLang="it-IT"/>
              <a:pPr>
                <a:defRPr/>
              </a:pPr>
              <a:t>‹N›</a:t>
            </a:fld>
            <a:endParaRPr lang="it-IT" altLang="it-IT"/>
          </a:p>
        </p:txBody>
      </p:sp>
    </p:spTree>
    <p:extLst>
      <p:ext uri="{BB962C8B-B14F-4D97-AF65-F5344CB8AC3E}">
        <p14:creationId xmlns:p14="http://schemas.microsoft.com/office/powerpoint/2010/main" val="111123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6078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9228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3.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2.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2.png"/><Relationship Id="rId2" Type="http://schemas.openxmlformats.org/officeDocument/2006/relationships/slideLayout" Target="../slideLayouts/slideLayout57.xml"/><Relationship Id="rId16"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DE429-1F8C-463B-A47E-80BC0B13EB38}" type="datetimeFigureOut">
              <a:rPr lang="it-IT" smtClean="0">
                <a:solidFill>
                  <a:prstClr val="black">
                    <a:tint val="75000"/>
                  </a:prstClr>
                </a:solidFill>
              </a:rPr>
              <a:pPr/>
              <a:t>19/03/2018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6FE55-E830-4C7C-8226-6E9689F6134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44591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8" descr="u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9"/>
          <p:cNvSpPr>
            <a:spLocks noGrp="1" noChangeAspect="1" noChangeArrowheads="1"/>
          </p:cNvSpPr>
          <p:nvPr>
            <p:ph type="title"/>
          </p:nvPr>
        </p:nvSpPr>
        <p:spPr bwMode="auto">
          <a:xfrm>
            <a:off x="719138" y="34925"/>
            <a:ext cx="594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Titolo diapositiva</a:t>
            </a:r>
          </a:p>
        </p:txBody>
      </p:sp>
      <p:sp>
        <p:nvSpPr>
          <p:cNvPr id="2052" name="Rectangle 66"/>
          <p:cNvSpPr>
            <a:spLocks noGrp="1" noChangeArrowheads="1"/>
          </p:cNvSpPr>
          <p:nvPr>
            <p:ph type="body" idx="1"/>
          </p:nvPr>
        </p:nvSpPr>
        <p:spPr bwMode="auto">
          <a:xfrm>
            <a:off x="719138"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Fare clic per modificare il testo</a:t>
            </a:r>
          </a:p>
          <a:p>
            <a:pPr lvl="1"/>
            <a:r>
              <a:rPr lang="it-IT" altLang="it-IT" smtClean="0"/>
              <a:t>Testo</a:t>
            </a:r>
          </a:p>
          <a:p>
            <a:pPr lvl="2"/>
            <a:r>
              <a:rPr lang="it-IT" altLang="it-IT" smtClean="0"/>
              <a:t>Testo</a:t>
            </a:r>
          </a:p>
          <a:p>
            <a:pPr lvl="3"/>
            <a:r>
              <a:rPr lang="it-IT" altLang="it-IT" smtClean="0"/>
              <a:t>testo</a:t>
            </a:r>
          </a:p>
        </p:txBody>
      </p:sp>
      <p:sp>
        <p:nvSpPr>
          <p:cNvPr id="1092" name="Rectangle 68"/>
          <p:cNvSpPr>
            <a:spLocks noGrp="1" noChangeArrowheads="1"/>
          </p:cNvSpPr>
          <p:nvPr>
            <p:ph type="sldNum" sz="quarter" idx="4"/>
          </p:nvPr>
        </p:nvSpPr>
        <p:spPr bwMode="auto">
          <a:xfrm>
            <a:off x="7724775" y="152400"/>
            <a:ext cx="13747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080000" bIns="0" numCol="1" anchor="t" anchorCtr="0" compatLnSpc="1">
            <a:prstTxWarp prst="textNoShape">
              <a:avLst/>
            </a:prstTxWarp>
            <a:spAutoFit/>
          </a:bodyPr>
          <a:lstStyle>
            <a:lvl1pPr algn="r">
              <a:spcBef>
                <a:spcPct val="20000"/>
              </a:spcBef>
              <a:defRPr sz="1600">
                <a:solidFill>
                  <a:srgbClr val="FF9900"/>
                </a:solidFill>
              </a:defRPr>
            </a:lvl1pPr>
          </a:lstStyle>
          <a:p>
            <a:pPr eaLnBrk="0" fontAlgn="base" hangingPunct="0">
              <a:spcAft>
                <a:spcPct val="0"/>
              </a:spcAft>
              <a:defRPr/>
            </a:pPr>
            <a:fld id="{817F7EA9-240D-4665-86A6-C97966B8D7B2}" type="slidenum">
              <a:rPr lang="it-IT" altLang="it-IT" b="1">
                <a:ea typeface="MS PGothic" pitchFamily="34" charset="-128"/>
              </a:rPr>
              <a:pPr eaLnBrk="0" fontAlgn="base" hangingPunct="0">
                <a:spcAft>
                  <a:spcPct val="0"/>
                </a:spcAft>
                <a:defRPr/>
              </a:pPr>
              <a:t>‹N›</a:t>
            </a:fld>
            <a:endParaRPr lang="it-IT" altLang="it-IT" b="1">
              <a:ea typeface="MS PGothic" pitchFamily="34" charset="-128"/>
            </a:endParaRPr>
          </a:p>
        </p:txBody>
      </p:sp>
      <p:pic>
        <p:nvPicPr>
          <p:cNvPr id="2054" name="Picture 74" descr="powerpoint1_se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1"/>
          <p:cNvSpPr txBox="1">
            <a:spLocks noChangeArrowheads="1"/>
          </p:cNvSpPr>
          <p:nvPr/>
        </p:nvSpPr>
        <p:spPr bwMode="auto">
          <a:xfrm>
            <a:off x="228600" y="6569075"/>
            <a:ext cx="4495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algn="r" eaLnBrk="0" fontAlgn="base" hangingPunct="0">
              <a:spcBef>
                <a:spcPct val="50000"/>
              </a:spcBef>
              <a:spcAft>
                <a:spcPct val="0"/>
              </a:spcAft>
              <a:defRPr/>
            </a:pPr>
            <a:r>
              <a:rPr lang="it-IT" sz="1200" b="1" smtClean="0">
                <a:solidFill>
                  <a:srgbClr val="003F6E"/>
                </a:solidFill>
                <a:ea typeface="MS PGothic" pitchFamily="34" charset="-128"/>
              </a:rPr>
              <a:t> Ernesto Pedrocchi</a:t>
            </a:r>
          </a:p>
        </p:txBody>
      </p:sp>
    </p:spTree>
    <p:extLst>
      <p:ext uri="{BB962C8B-B14F-4D97-AF65-F5344CB8AC3E}">
        <p14:creationId xmlns:p14="http://schemas.microsoft.com/office/powerpoint/2010/main" val="81709020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lvl1pPr algn="l" rtl="0" eaLnBrk="0" fontAlgn="base" hangingPunct="0">
        <a:spcBef>
          <a:spcPct val="0"/>
        </a:spcBef>
        <a:spcAft>
          <a:spcPct val="0"/>
        </a:spcAft>
        <a:defRPr sz="2200" b="1">
          <a:solidFill>
            <a:srgbClr val="003F6E"/>
          </a:solidFill>
          <a:latin typeface="+mj-lt"/>
          <a:ea typeface="MS PGothic" panose="020B0600070205080204" pitchFamily="34" charset="-128"/>
          <a:cs typeface="+mj-cs"/>
        </a:defRPr>
      </a:lvl1pPr>
      <a:lvl2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2pPr>
      <a:lvl3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3pPr>
      <a:lvl4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4pPr>
      <a:lvl5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5pPr>
      <a:lvl6pPr marL="457189" algn="l" rtl="0" eaLnBrk="0" fontAlgn="base" hangingPunct="0">
        <a:spcBef>
          <a:spcPct val="0"/>
        </a:spcBef>
        <a:spcAft>
          <a:spcPct val="0"/>
        </a:spcAft>
        <a:defRPr sz="2200" b="1">
          <a:solidFill>
            <a:srgbClr val="003F6E"/>
          </a:solidFill>
          <a:latin typeface="Arial" charset="0"/>
        </a:defRPr>
      </a:lvl6pPr>
      <a:lvl7pPr marL="914377" algn="l" rtl="0" eaLnBrk="0" fontAlgn="base" hangingPunct="0">
        <a:spcBef>
          <a:spcPct val="0"/>
        </a:spcBef>
        <a:spcAft>
          <a:spcPct val="0"/>
        </a:spcAft>
        <a:defRPr sz="2200" b="1">
          <a:solidFill>
            <a:srgbClr val="003F6E"/>
          </a:solidFill>
          <a:latin typeface="Arial" charset="0"/>
        </a:defRPr>
      </a:lvl7pPr>
      <a:lvl8pPr marL="1371566" algn="l" rtl="0" eaLnBrk="0" fontAlgn="base" hangingPunct="0">
        <a:spcBef>
          <a:spcPct val="0"/>
        </a:spcBef>
        <a:spcAft>
          <a:spcPct val="0"/>
        </a:spcAft>
        <a:defRPr sz="2200" b="1">
          <a:solidFill>
            <a:srgbClr val="003F6E"/>
          </a:solidFill>
          <a:latin typeface="Arial" charset="0"/>
        </a:defRPr>
      </a:lvl8pPr>
      <a:lvl9pPr marL="1828754" algn="l" rtl="0" eaLnBrk="0" fontAlgn="base" hangingPunct="0">
        <a:spcBef>
          <a:spcPct val="0"/>
        </a:spcBef>
        <a:spcAft>
          <a:spcPct val="0"/>
        </a:spcAft>
        <a:defRPr sz="2200" b="1">
          <a:solidFill>
            <a:srgbClr val="003F6E"/>
          </a:solidFill>
          <a:latin typeface="Arial" charset="0"/>
        </a:defRPr>
      </a:lvl9pPr>
    </p:titleStyle>
    <p:bodyStyle>
      <a:lvl1pPr marL="341313" indent="-341313" algn="l" rtl="0" eaLnBrk="0" fontAlgn="base" hangingPunct="0">
        <a:spcBef>
          <a:spcPct val="20000"/>
        </a:spcBef>
        <a:spcAft>
          <a:spcPct val="0"/>
        </a:spcAft>
        <a:defRPr sz="2000">
          <a:solidFill>
            <a:schemeClr val="tx1"/>
          </a:solidFill>
          <a:latin typeface="+mn-lt"/>
          <a:ea typeface="MS PGothic" panose="020B0600070205080204" pitchFamily="34" charset="-128"/>
          <a:cs typeface="+mn-cs"/>
        </a:defRPr>
      </a:lvl1pPr>
      <a:lvl2pPr marL="741363" indent="-284163"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Clr>
          <a:srgbClr val="004D82"/>
        </a:buClr>
        <a:buChar char="•"/>
        <a:defRPr>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Clr>
          <a:srgbClr val="004C80"/>
        </a:buClr>
        <a:buChar char="–"/>
        <a:defRPr>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Char char="»"/>
        <a:defRPr>
          <a:solidFill>
            <a:schemeClr val="tx1"/>
          </a:solidFill>
          <a:latin typeface="Minion Web" pitchFamily="18" charset="0"/>
          <a:ea typeface="MS PGothic" panose="020B0600070205080204" pitchFamily="34" charset="-128"/>
        </a:defRPr>
      </a:lvl5pPr>
      <a:lvl6pPr marL="2514537" indent="-228594" algn="l" rtl="0" eaLnBrk="0" fontAlgn="base" hangingPunct="0">
        <a:spcBef>
          <a:spcPct val="20000"/>
        </a:spcBef>
        <a:spcAft>
          <a:spcPct val="0"/>
        </a:spcAft>
        <a:buChar char="»"/>
        <a:defRPr>
          <a:solidFill>
            <a:schemeClr val="tx1"/>
          </a:solidFill>
          <a:latin typeface="Minion Web" pitchFamily="18" charset="0"/>
        </a:defRPr>
      </a:lvl6pPr>
      <a:lvl7pPr marL="2971726" indent="-228594" algn="l" rtl="0" eaLnBrk="0" fontAlgn="base" hangingPunct="0">
        <a:spcBef>
          <a:spcPct val="20000"/>
        </a:spcBef>
        <a:spcAft>
          <a:spcPct val="0"/>
        </a:spcAft>
        <a:buChar char="»"/>
        <a:defRPr>
          <a:solidFill>
            <a:schemeClr val="tx1"/>
          </a:solidFill>
          <a:latin typeface="Minion Web" pitchFamily="18" charset="0"/>
        </a:defRPr>
      </a:lvl7pPr>
      <a:lvl8pPr marL="3428914" indent="-228594" algn="l" rtl="0" eaLnBrk="0" fontAlgn="base" hangingPunct="0">
        <a:spcBef>
          <a:spcPct val="20000"/>
        </a:spcBef>
        <a:spcAft>
          <a:spcPct val="0"/>
        </a:spcAft>
        <a:buChar char="»"/>
        <a:defRPr>
          <a:solidFill>
            <a:schemeClr val="tx1"/>
          </a:solidFill>
          <a:latin typeface="Minion Web" pitchFamily="18" charset="0"/>
        </a:defRPr>
      </a:lvl8pPr>
      <a:lvl9pPr marL="3886103" indent="-228594" algn="l" rtl="0" eaLnBrk="0" fontAlgn="base" hangingPunct="0">
        <a:spcBef>
          <a:spcPct val="20000"/>
        </a:spcBef>
        <a:spcAft>
          <a:spcPct val="0"/>
        </a:spcAft>
        <a:buChar char="»"/>
        <a:defRPr>
          <a:solidFill>
            <a:schemeClr val="tx1"/>
          </a:solidFill>
          <a:latin typeface="Minion Web" pitchFamily="18" charset="0"/>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78" descr="u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9"/>
          <p:cNvSpPr>
            <a:spLocks noGrp="1" noChangeAspect="1" noChangeArrowheads="1"/>
          </p:cNvSpPr>
          <p:nvPr>
            <p:ph type="title"/>
          </p:nvPr>
        </p:nvSpPr>
        <p:spPr bwMode="auto">
          <a:xfrm>
            <a:off x="719138" y="34925"/>
            <a:ext cx="594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Titolo diapositiva</a:t>
            </a:r>
          </a:p>
        </p:txBody>
      </p:sp>
      <p:sp>
        <p:nvSpPr>
          <p:cNvPr id="5124" name="Rectangle 66"/>
          <p:cNvSpPr>
            <a:spLocks noGrp="1" noChangeArrowheads="1"/>
          </p:cNvSpPr>
          <p:nvPr>
            <p:ph type="body" idx="1"/>
          </p:nvPr>
        </p:nvSpPr>
        <p:spPr bwMode="auto">
          <a:xfrm>
            <a:off x="719138"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Fare clic per modificare il testo</a:t>
            </a:r>
          </a:p>
          <a:p>
            <a:pPr lvl="1"/>
            <a:r>
              <a:rPr lang="it-IT" altLang="it-IT" smtClean="0"/>
              <a:t>Testo</a:t>
            </a:r>
          </a:p>
          <a:p>
            <a:pPr lvl="2"/>
            <a:r>
              <a:rPr lang="it-IT" altLang="it-IT" smtClean="0"/>
              <a:t>Testo</a:t>
            </a:r>
          </a:p>
          <a:p>
            <a:pPr lvl="3"/>
            <a:r>
              <a:rPr lang="it-IT" altLang="it-IT" smtClean="0"/>
              <a:t>testo</a:t>
            </a:r>
          </a:p>
        </p:txBody>
      </p:sp>
      <p:sp>
        <p:nvSpPr>
          <p:cNvPr id="1092" name="Rectangle 68"/>
          <p:cNvSpPr>
            <a:spLocks noGrp="1" noChangeArrowheads="1"/>
          </p:cNvSpPr>
          <p:nvPr>
            <p:ph type="sldNum" sz="quarter" idx="4"/>
          </p:nvPr>
        </p:nvSpPr>
        <p:spPr bwMode="auto">
          <a:xfrm>
            <a:off x="7724775" y="152400"/>
            <a:ext cx="13747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080000" bIns="0" numCol="1" anchor="t" anchorCtr="0" compatLnSpc="1">
            <a:prstTxWarp prst="textNoShape">
              <a:avLst/>
            </a:prstTxWarp>
            <a:spAutoFit/>
          </a:bodyPr>
          <a:lstStyle>
            <a:lvl1pPr algn="r">
              <a:spcBef>
                <a:spcPct val="20000"/>
              </a:spcBef>
              <a:defRPr sz="1600">
                <a:solidFill>
                  <a:srgbClr val="FF9900"/>
                </a:solidFill>
              </a:defRPr>
            </a:lvl1pPr>
          </a:lstStyle>
          <a:p>
            <a:pPr eaLnBrk="0" fontAlgn="base" hangingPunct="0">
              <a:spcAft>
                <a:spcPct val="0"/>
              </a:spcAft>
              <a:defRPr/>
            </a:pPr>
            <a:fld id="{6619575E-7073-47FE-BC71-FBA0B8C088DF}" type="slidenum">
              <a:rPr lang="it-IT" altLang="it-IT" b="1">
                <a:ea typeface="MS PGothic" pitchFamily="34" charset="-128"/>
              </a:rPr>
              <a:pPr eaLnBrk="0" fontAlgn="base" hangingPunct="0">
                <a:spcAft>
                  <a:spcPct val="0"/>
                </a:spcAft>
                <a:defRPr/>
              </a:pPr>
              <a:t>‹N›</a:t>
            </a:fld>
            <a:endParaRPr lang="it-IT" altLang="it-IT" b="1">
              <a:ea typeface="MS PGothic" pitchFamily="34" charset="-128"/>
            </a:endParaRPr>
          </a:p>
        </p:txBody>
      </p:sp>
      <p:pic>
        <p:nvPicPr>
          <p:cNvPr id="5126" name="Picture 74" descr="powerpoint1_se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1"/>
          <p:cNvSpPr txBox="1">
            <a:spLocks noChangeArrowheads="1"/>
          </p:cNvSpPr>
          <p:nvPr/>
        </p:nvSpPr>
        <p:spPr bwMode="auto">
          <a:xfrm>
            <a:off x="228600" y="6569075"/>
            <a:ext cx="4495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algn="r" eaLnBrk="0" fontAlgn="base" hangingPunct="0">
              <a:spcBef>
                <a:spcPct val="50000"/>
              </a:spcBef>
              <a:spcAft>
                <a:spcPct val="0"/>
              </a:spcAft>
              <a:defRPr/>
            </a:pPr>
            <a:r>
              <a:rPr lang="it-IT" sz="1200" b="1" smtClean="0">
                <a:solidFill>
                  <a:srgbClr val="003F6E"/>
                </a:solidFill>
                <a:ea typeface="MS PGothic" pitchFamily="34" charset="-128"/>
              </a:rPr>
              <a:t> Ernesto Pedrocchi</a:t>
            </a:r>
          </a:p>
        </p:txBody>
      </p:sp>
    </p:spTree>
    <p:extLst>
      <p:ext uri="{BB962C8B-B14F-4D97-AF65-F5344CB8AC3E}">
        <p14:creationId xmlns:p14="http://schemas.microsoft.com/office/powerpoint/2010/main" val="10785949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lvl1pPr algn="l" rtl="0" eaLnBrk="0" fontAlgn="base" hangingPunct="0">
        <a:spcBef>
          <a:spcPct val="0"/>
        </a:spcBef>
        <a:spcAft>
          <a:spcPct val="0"/>
        </a:spcAft>
        <a:defRPr sz="2200" b="1">
          <a:solidFill>
            <a:srgbClr val="003F6E"/>
          </a:solidFill>
          <a:latin typeface="+mj-lt"/>
          <a:ea typeface="MS PGothic" panose="020B0600070205080204" pitchFamily="34" charset="-128"/>
          <a:cs typeface="+mj-cs"/>
        </a:defRPr>
      </a:lvl1pPr>
      <a:lvl2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2pPr>
      <a:lvl3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3pPr>
      <a:lvl4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4pPr>
      <a:lvl5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5pPr>
      <a:lvl6pPr marL="457189" algn="l" rtl="0" eaLnBrk="0" fontAlgn="base" hangingPunct="0">
        <a:spcBef>
          <a:spcPct val="0"/>
        </a:spcBef>
        <a:spcAft>
          <a:spcPct val="0"/>
        </a:spcAft>
        <a:defRPr sz="2200" b="1">
          <a:solidFill>
            <a:srgbClr val="003F6E"/>
          </a:solidFill>
          <a:latin typeface="Arial" charset="0"/>
        </a:defRPr>
      </a:lvl6pPr>
      <a:lvl7pPr marL="914377" algn="l" rtl="0" eaLnBrk="0" fontAlgn="base" hangingPunct="0">
        <a:spcBef>
          <a:spcPct val="0"/>
        </a:spcBef>
        <a:spcAft>
          <a:spcPct val="0"/>
        </a:spcAft>
        <a:defRPr sz="2200" b="1">
          <a:solidFill>
            <a:srgbClr val="003F6E"/>
          </a:solidFill>
          <a:latin typeface="Arial" charset="0"/>
        </a:defRPr>
      </a:lvl7pPr>
      <a:lvl8pPr marL="1371566" algn="l" rtl="0" eaLnBrk="0" fontAlgn="base" hangingPunct="0">
        <a:spcBef>
          <a:spcPct val="0"/>
        </a:spcBef>
        <a:spcAft>
          <a:spcPct val="0"/>
        </a:spcAft>
        <a:defRPr sz="2200" b="1">
          <a:solidFill>
            <a:srgbClr val="003F6E"/>
          </a:solidFill>
          <a:latin typeface="Arial" charset="0"/>
        </a:defRPr>
      </a:lvl8pPr>
      <a:lvl9pPr marL="1828754" algn="l" rtl="0" eaLnBrk="0" fontAlgn="base" hangingPunct="0">
        <a:spcBef>
          <a:spcPct val="0"/>
        </a:spcBef>
        <a:spcAft>
          <a:spcPct val="0"/>
        </a:spcAft>
        <a:defRPr sz="2200" b="1">
          <a:solidFill>
            <a:srgbClr val="003F6E"/>
          </a:solidFill>
          <a:latin typeface="Arial" charset="0"/>
        </a:defRPr>
      </a:lvl9pPr>
    </p:titleStyle>
    <p:bodyStyle>
      <a:lvl1pPr marL="341313" indent="-341313" algn="l" rtl="0" eaLnBrk="0" fontAlgn="base" hangingPunct="0">
        <a:spcBef>
          <a:spcPct val="20000"/>
        </a:spcBef>
        <a:spcAft>
          <a:spcPct val="0"/>
        </a:spcAft>
        <a:defRPr sz="2000">
          <a:solidFill>
            <a:schemeClr val="tx1"/>
          </a:solidFill>
          <a:latin typeface="+mn-lt"/>
          <a:ea typeface="MS PGothic" panose="020B0600070205080204" pitchFamily="34" charset="-128"/>
          <a:cs typeface="+mn-cs"/>
        </a:defRPr>
      </a:lvl1pPr>
      <a:lvl2pPr marL="741363" indent="-284163"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Clr>
          <a:srgbClr val="004D82"/>
        </a:buClr>
        <a:buChar char="•"/>
        <a:defRPr>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Clr>
          <a:srgbClr val="004C80"/>
        </a:buClr>
        <a:buChar char="–"/>
        <a:defRPr>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Char char="»"/>
        <a:defRPr>
          <a:solidFill>
            <a:schemeClr val="tx1"/>
          </a:solidFill>
          <a:latin typeface="Minion Web" pitchFamily="18" charset="0"/>
          <a:ea typeface="MS PGothic" panose="020B0600070205080204" pitchFamily="34" charset="-128"/>
        </a:defRPr>
      </a:lvl5pPr>
      <a:lvl6pPr marL="2514537" indent="-228594" algn="l" rtl="0" eaLnBrk="0" fontAlgn="base" hangingPunct="0">
        <a:spcBef>
          <a:spcPct val="20000"/>
        </a:spcBef>
        <a:spcAft>
          <a:spcPct val="0"/>
        </a:spcAft>
        <a:buChar char="»"/>
        <a:defRPr>
          <a:solidFill>
            <a:schemeClr val="tx1"/>
          </a:solidFill>
          <a:latin typeface="Minion Web" pitchFamily="18" charset="0"/>
        </a:defRPr>
      </a:lvl6pPr>
      <a:lvl7pPr marL="2971726" indent="-228594" algn="l" rtl="0" eaLnBrk="0" fontAlgn="base" hangingPunct="0">
        <a:spcBef>
          <a:spcPct val="20000"/>
        </a:spcBef>
        <a:spcAft>
          <a:spcPct val="0"/>
        </a:spcAft>
        <a:buChar char="»"/>
        <a:defRPr>
          <a:solidFill>
            <a:schemeClr val="tx1"/>
          </a:solidFill>
          <a:latin typeface="Minion Web" pitchFamily="18" charset="0"/>
        </a:defRPr>
      </a:lvl7pPr>
      <a:lvl8pPr marL="3428914" indent="-228594" algn="l" rtl="0" eaLnBrk="0" fontAlgn="base" hangingPunct="0">
        <a:spcBef>
          <a:spcPct val="20000"/>
        </a:spcBef>
        <a:spcAft>
          <a:spcPct val="0"/>
        </a:spcAft>
        <a:buChar char="»"/>
        <a:defRPr>
          <a:solidFill>
            <a:schemeClr val="tx1"/>
          </a:solidFill>
          <a:latin typeface="Minion Web" pitchFamily="18" charset="0"/>
        </a:defRPr>
      </a:lvl8pPr>
      <a:lvl9pPr marL="3886103" indent="-228594" algn="l" rtl="0" eaLnBrk="0" fontAlgn="base" hangingPunct="0">
        <a:spcBef>
          <a:spcPct val="20000"/>
        </a:spcBef>
        <a:spcAft>
          <a:spcPct val="0"/>
        </a:spcAft>
        <a:buChar char="»"/>
        <a:defRPr>
          <a:solidFill>
            <a:schemeClr val="tx1"/>
          </a:solidFill>
          <a:latin typeface="Minion Web" pitchFamily="18" charset="0"/>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78" descr="u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9"/>
          <p:cNvSpPr>
            <a:spLocks noGrp="1" noChangeAspect="1" noChangeArrowheads="1"/>
          </p:cNvSpPr>
          <p:nvPr>
            <p:ph type="title"/>
          </p:nvPr>
        </p:nvSpPr>
        <p:spPr bwMode="auto">
          <a:xfrm>
            <a:off x="719138" y="34925"/>
            <a:ext cx="594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Titolo diapositiva</a:t>
            </a:r>
          </a:p>
        </p:txBody>
      </p:sp>
      <p:sp>
        <p:nvSpPr>
          <p:cNvPr id="3076" name="Rectangle 66"/>
          <p:cNvSpPr>
            <a:spLocks noGrp="1" noChangeArrowheads="1"/>
          </p:cNvSpPr>
          <p:nvPr>
            <p:ph type="body" idx="1"/>
          </p:nvPr>
        </p:nvSpPr>
        <p:spPr bwMode="auto">
          <a:xfrm>
            <a:off x="719138"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Fare clic per modificare il testo</a:t>
            </a:r>
          </a:p>
          <a:p>
            <a:pPr lvl="1"/>
            <a:r>
              <a:rPr lang="it-IT" altLang="it-IT" smtClean="0"/>
              <a:t>Testo</a:t>
            </a:r>
          </a:p>
          <a:p>
            <a:pPr lvl="2"/>
            <a:r>
              <a:rPr lang="it-IT" altLang="it-IT" smtClean="0"/>
              <a:t>Testo</a:t>
            </a:r>
          </a:p>
          <a:p>
            <a:pPr lvl="3"/>
            <a:r>
              <a:rPr lang="it-IT" altLang="it-IT" smtClean="0"/>
              <a:t>testo</a:t>
            </a:r>
          </a:p>
        </p:txBody>
      </p:sp>
      <p:sp>
        <p:nvSpPr>
          <p:cNvPr id="1092" name="Rectangle 68"/>
          <p:cNvSpPr>
            <a:spLocks noGrp="1" noChangeArrowheads="1"/>
          </p:cNvSpPr>
          <p:nvPr>
            <p:ph type="sldNum" sz="quarter" idx="4"/>
          </p:nvPr>
        </p:nvSpPr>
        <p:spPr bwMode="auto">
          <a:xfrm>
            <a:off x="7724775" y="152400"/>
            <a:ext cx="1374775" cy="246063"/>
          </a:xfrm>
          <a:prstGeom prst="rect">
            <a:avLst/>
          </a:prstGeom>
          <a:noFill/>
          <a:ln>
            <a:noFill/>
          </a:ln>
          <a:effectLst/>
          <a:extLst/>
        </p:spPr>
        <p:txBody>
          <a:bodyPr vert="horz" wrap="none" lIns="0" tIns="0" rIns="1080000" bIns="0" numCol="1" anchor="t" anchorCtr="0" compatLnSpc="1">
            <a:prstTxWarp prst="textNoShape">
              <a:avLst/>
            </a:prstTxWarp>
            <a:spAutoFit/>
          </a:bodyPr>
          <a:lstStyle>
            <a:lvl1pPr algn="r">
              <a:spcBef>
                <a:spcPct val="20000"/>
              </a:spcBef>
              <a:defRPr sz="1600">
                <a:solidFill>
                  <a:srgbClr val="FF9900"/>
                </a:solidFill>
              </a:defRPr>
            </a:lvl1pPr>
          </a:lstStyle>
          <a:p>
            <a:pPr eaLnBrk="0" fontAlgn="base" hangingPunct="0">
              <a:spcAft>
                <a:spcPct val="0"/>
              </a:spcAft>
              <a:defRPr/>
            </a:pPr>
            <a:fld id="{FE97A708-2D1D-4564-A545-0808650A1135}" type="slidenum">
              <a:rPr lang="it-IT" altLang="it-IT" b="1">
                <a:ea typeface="MS PGothic" pitchFamily="34" charset="-128"/>
              </a:rPr>
              <a:pPr eaLnBrk="0" fontAlgn="base" hangingPunct="0">
                <a:spcAft>
                  <a:spcPct val="0"/>
                </a:spcAft>
                <a:defRPr/>
              </a:pPr>
              <a:t>‹N›</a:t>
            </a:fld>
            <a:endParaRPr lang="it-IT" altLang="it-IT" b="1">
              <a:ea typeface="MS PGothic" pitchFamily="34" charset="-128"/>
            </a:endParaRPr>
          </a:p>
        </p:txBody>
      </p:sp>
      <p:pic>
        <p:nvPicPr>
          <p:cNvPr id="3078" name="Picture 74" descr="powerpoint1_sec"/>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1"/>
          <p:cNvSpPr txBox="1">
            <a:spLocks noChangeArrowheads="1"/>
          </p:cNvSpPr>
          <p:nvPr/>
        </p:nvSpPr>
        <p:spPr bwMode="auto">
          <a:xfrm>
            <a:off x="228600" y="6569075"/>
            <a:ext cx="4495800" cy="276225"/>
          </a:xfrm>
          <a:prstGeom prst="rect">
            <a:avLst/>
          </a:prstGeom>
          <a:noFill/>
          <a:ln>
            <a:noFill/>
          </a:ln>
          <a:effectLs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algn="r" eaLnBrk="0" fontAlgn="base" hangingPunct="0">
              <a:spcBef>
                <a:spcPct val="50000"/>
              </a:spcBef>
              <a:spcAft>
                <a:spcPct val="0"/>
              </a:spcAft>
              <a:defRPr/>
            </a:pPr>
            <a:r>
              <a:rPr lang="it-IT" sz="1200" b="1" smtClean="0">
                <a:solidFill>
                  <a:srgbClr val="003F6E"/>
                </a:solidFill>
                <a:ea typeface="MS PGothic" pitchFamily="34" charset="-128"/>
              </a:rPr>
              <a:t> Ernesto Pedrocchi</a:t>
            </a:r>
          </a:p>
        </p:txBody>
      </p:sp>
    </p:spTree>
    <p:extLst>
      <p:ext uri="{BB962C8B-B14F-4D97-AF65-F5344CB8AC3E}">
        <p14:creationId xmlns:p14="http://schemas.microsoft.com/office/powerpoint/2010/main" val="18328488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ftr="0" dt="0"/>
  <p:txStyles>
    <p:titleStyle>
      <a:lvl1pPr algn="l" rtl="0" eaLnBrk="0" fontAlgn="base" hangingPunct="0">
        <a:spcBef>
          <a:spcPct val="0"/>
        </a:spcBef>
        <a:spcAft>
          <a:spcPct val="0"/>
        </a:spcAft>
        <a:defRPr sz="2200" b="1">
          <a:solidFill>
            <a:srgbClr val="003F6E"/>
          </a:solidFill>
          <a:latin typeface="+mj-lt"/>
          <a:ea typeface="MS PGothic" panose="020B0600070205080204" pitchFamily="34" charset="-128"/>
          <a:cs typeface="+mj-cs"/>
        </a:defRPr>
      </a:lvl1pPr>
      <a:lvl2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2pPr>
      <a:lvl3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3pPr>
      <a:lvl4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4pPr>
      <a:lvl5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5pPr>
      <a:lvl6pPr marL="457189" algn="l" rtl="0" eaLnBrk="0" fontAlgn="base" hangingPunct="0">
        <a:spcBef>
          <a:spcPct val="0"/>
        </a:spcBef>
        <a:spcAft>
          <a:spcPct val="0"/>
        </a:spcAft>
        <a:defRPr sz="2200" b="1">
          <a:solidFill>
            <a:srgbClr val="003F6E"/>
          </a:solidFill>
          <a:latin typeface="Arial" charset="0"/>
        </a:defRPr>
      </a:lvl6pPr>
      <a:lvl7pPr marL="914377" algn="l" rtl="0" eaLnBrk="0" fontAlgn="base" hangingPunct="0">
        <a:spcBef>
          <a:spcPct val="0"/>
        </a:spcBef>
        <a:spcAft>
          <a:spcPct val="0"/>
        </a:spcAft>
        <a:defRPr sz="2200" b="1">
          <a:solidFill>
            <a:srgbClr val="003F6E"/>
          </a:solidFill>
          <a:latin typeface="Arial" charset="0"/>
        </a:defRPr>
      </a:lvl7pPr>
      <a:lvl8pPr marL="1371566" algn="l" rtl="0" eaLnBrk="0" fontAlgn="base" hangingPunct="0">
        <a:spcBef>
          <a:spcPct val="0"/>
        </a:spcBef>
        <a:spcAft>
          <a:spcPct val="0"/>
        </a:spcAft>
        <a:defRPr sz="2200" b="1">
          <a:solidFill>
            <a:srgbClr val="003F6E"/>
          </a:solidFill>
          <a:latin typeface="Arial" charset="0"/>
        </a:defRPr>
      </a:lvl8pPr>
      <a:lvl9pPr marL="1828754" algn="l" rtl="0" eaLnBrk="0" fontAlgn="base" hangingPunct="0">
        <a:spcBef>
          <a:spcPct val="0"/>
        </a:spcBef>
        <a:spcAft>
          <a:spcPct val="0"/>
        </a:spcAft>
        <a:defRPr sz="2200" b="1">
          <a:solidFill>
            <a:srgbClr val="003F6E"/>
          </a:solidFill>
          <a:latin typeface="Arial" charset="0"/>
        </a:defRPr>
      </a:lvl9pPr>
    </p:titleStyle>
    <p:bodyStyle>
      <a:lvl1pPr marL="341313" indent="-341313"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n-cs"/>
        </a:defRPr>
      </a:lvl1pPr>
      <a:lvl2pPr marL="741363" indent="-284163"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Clr>
          <a:srgbClr val="004D82"/>
        </a:buClr>
        <a:buChar char="•"/>
        <a:defRPr sz="24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Clr>
          <a:srgbClr val="004C80"/>
        </a:buClr>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Char char="»"/>
        <a:defRPr sz="2000">
          <a:solidFill>
            <a:schemeClr val="tx1"/>
          </a:solidFill>
          <a:latin typeface="Minion Web" pitchFamily="18" charset="0"/>
          <a:ea typeface="MS PGothic" panose="020B0600070205080204" pitchFamily="34" charset="-128"/>
        </a:defRPr>
      </a:lvl5pPr>
      <a:lvl6pPr marL="2514537" indent="-228594" algn="l" rtl="0" eaLnBrk="0" fontAlgn="base" hangingPunct="0">
        <a:spcBef>
          <a:spcPct val="20000"/>
        </a:spcBef>
        <a:spcAft>
          <a:spcPct val="0"/>
        </a:spcAft>
        <a:buChar char="»"/>
        <a:defRPr>
          <a:solidFill>
            <a:schemeClr val="tx1"/>
          </a:solidFill>
          <a:latin typeface="Minion Web" pitchFamily="18" charset="0"/>
        </a:defRPr>
      </a:lvl6pPr>
      <a:lvl7pPr marL="2971726" indent="-228594" algn="l" rtl="0" eaLnBrk="0" fontAlgn="base" hangingPunct="0">
        <a:spcBef>
          <a:spcPct val="20000"/>
        </a:spcBef>
        <a:spcAft>
          <a:spcPct val="0"/>
        </a:spcAft>
        <a:buChar char="»"/>
        <a:defRPr>
          <a:solidFill>
            <a:schemeClr val="tx1"/>
          </a:solidFill>
          <a:latin typeface="Minion Web" pitchFamily="18" charset="0"/>
        </a:defRPr>
      </a:lvl7pPr>
      <a:lvl8pPr marL="3428914" indent="-228594" algn="l" rtl="0" eaLnBrk="0" fontAlgn="base" hangingPunct="0">
        <a:spcBef>
          <a:spcPct val="20000"/>
        </a:spcBef>
        <a:spcAft>
          <a:spcPct val="0"/>
        </a:spcAft>
        <a:buChar char="»"/>
        <a:defRPr>
          <a:solidFill>
            <a:schemeClr val="tx1"/>
          </a:solidFill>
          <a:latin typeface="Minion Web" pitchFamily="18" charset="0"/>
        </a:defRPr>
      </a:lvl8pPr>
      <a:lvl9pPr marL="3886103" indent="-228594" algn="l" rtl="0" eaLnBrk="0" fontAlgn="base" hangingPunct="0">
        <a:spcBef>
          <a:spcPct val="20000"/>
        </a:spcBef>
        <a:spcAft>
          <a:spcPct val="0"/>
        </a:spcAft>
        <a:buChar char="»"/>
        <a:defRPr>
          <a:solidFill>
            <a:schemeClr val="tx1"/>
          </a:solidFill>
          <a:latin typeface="Minion Web" pitchFamily="18" charset="0"/>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78" descr="up"/>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9"/>
          <p:cNvSpPr>
            <a:spLocks noGrp="1" noChangeAspect="1" noChangeArrowheads="1"/>
          </p:cNvSpPr>
          <p:nvPr>
            <p:ph type="title"/>
          </p:nvPr>
        </p:nvSpPr>
        <p:spPr bwMode="auto">
          <a:xfrm>
            <a:off x="719138" y="34925"/>
            <a:ext cx="594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Titolo diapositiva</a:t>
            </a:r>
          </a:p>
        </p:txBody>
      </p:sp>
      <p:sp>
        <p:nvSpPr>
          <p:cNvPr id="13316" name="Rectangle 66"/>
          <p:cNvSpPr>
            <a:spLocks noGrp="1" noChangeArrowheads="1"/>
          </p:cNvSpPr>
          <p:nvPr>
            <p:ph type="body" idx="1"/>
          </p:nvPr>
        </p:nvSpPr>
        <p:spPr bwMode="auto">
          <a:xfrm>
            <a:off x="719138"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altLang="it-IT" smtClean="0"/>
              <a:t>Fare clic per modificare il testo</a:t>
            </a:r>
          </a:p>
          <a:p>
            <a:pPr lvl="1"/>
            <a:r>
              <a:rPr lang="it-IT" altLang="it-IT" smtClean="0"/>
              <a:t>Testo</a:t>
            </a:r>
          </a:p>
          <a:p>
            <a:pPr lvl="2"/>
            <a:r>
              <a:rPr lang="it-IT" altLang="it-IT" smtClean="0"/>
              <a:t>Testo</a:t>
            </a:r>
          </a:p>
          <a:p>
            <a:pPr lvl="3"/>
            <a:r>
              <a:rPr lang="it-IT" altLang="it-IT" smtClean="0"/>
              <a:t>testo</a:t>
            </a:r>
          </a:p>
        </p:txBody>
      </p:sp>
      <p:sp>
        <p:nvSpPr>
          <p:cNvPr id="1092" name="Rectangle 68"/>
          <p:cNvSpPr>
            <a:spLocks noGrp="1" noChangeArrowheads="1"/>
          </p:cNvSpPr>
          <p:nvPr>
            <p:ph type="sldNum" sz="quarter" idx="4"/>
          </p:nvPr>
        </p:nvSpPr>
        <p:spPr bwMode="auto">
          <a:xfrm>
            <a:off x="7724775" y="152400"/>
            <a:ext cx="13747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080000" bIns="0" numCol="1" anchor="t" anchorCtr="0" compatLnSpc="1">
            <a:prstTxWarp prst="textNoShape">
              <a:avLst/>
            </a:prstTxWarp>
            <a:spAutoFit/>
          </a:bodyPr>
          <a:lstStyle>
            <a:lvl1pPr algn="r">
              <a:spcBef>
                <a:spcPct val="20000"/>
              </a:spcBef>
              <a:defRPr sz="1600">
                <a:solidFill>
                  <a:srgbClr val="FF9900"/>
                </a:solidFill>
                <a:latin typeface="Arial"/>
              </a:defRPr>
            </a:lvl1pPr>
          </a:lstStyle>
          <a:p>
            <a:pPr eaLnBrk="0" fontAlgn="base" hangingPunct="0">
              <a:spcAft>
                <a:spcPct val="0"/>
              </a:spcAft>
              <a:defRPr/>
            </a:pPr>
            <a:fld id="{C1008C1D-E1C1-4EA7-880A-414CBD6EDA00}" type="slidenum">
              <a:rPr lang="it-IT" altLang="it-IT" b="1">
                <a:ea typeface="MS PGothic" pitchFamily="34" charset="-128"/>
              </a:rPr>
              <a:pPr eaLnBrk="0" fontAlgn="base" hangingPunct="0">
                <a:spcAft>
                  <a:spcPct val="0"/>
                </a:spcAft>
                <a:defRPr/>
              </a:pPr>
              <a:t>‹N›</a:t>
            </a:fld>
            <a:endParaRPr lang="it-IT" altLang="it-IT" b="1">
              <a:ea typeface="MS PGothic" pitchFamily="34" charset="-128"/>
            </a:endParaRPr>
          </a:p>
        </p:txBody>
      </p:sp>
      <p:pic>
        <p:nvPicPr>
          <p:cNvPr id="13318" name="Picture 74" descr="powerpoint1_se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71"/>
          <p:cNvSpPr txBox="1">
            <a:spLocks noChangeArrowheads="1"/>
          </p:cNvSpPr>
          <p:nvPr/>
        </p:nvSpPr>
        <p:spPr bwMode="auto">
          <a:xfrm>
            <a:off x="228600" y="6569075"/>
            <a:ext cx="44958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defRPr sz="2400">
                <a:solidFill>
                  <a:schemeClr val="tx1"/>
                </a:solidFill>
                <a:latin typeface="Arial" charset="0"/>
              </a:defRPr>
            </a:lvl6pPr>
            <a:lvl7pPr marL="2971800" indent="-228600" eaLnBrk="0" fontAlgn="base" hangingPunct="0">
              <a:spcBef>
                <a:spcPct val="20000"/>
              </a:spcBef>
              <a:spcAft>
                <a:spcPct val="0"/>
              </a:spcAft>
              <a:defRPr sz="2400">
                <a:solidFill>
                  <a:schemeClr val="tx1"/>
                </a:solidFill>
                <a:latin typeface="Arial" charset="0"/>
              </a:defRPr>
            </a:lvl7pPr>
            <a:lvl8pPr marL="3429000" indent="-228600" eaLnBrk="0" fontAlgn="base" hangingPunct="0">
              <a:spcBef>
                <a:spcPct val="20000"/>
              </a:spcBef>
              <a:spcAft>
                <a:spcPct val="0"/>
              </a:spcAft>
              <a:defRPr sz="2400">
                <a:solidFill>
                  <a:schemeClr val="tx1"/>
                </a:solidFill>
                <a:latin typeface="Arial" charset="0"/>
              </a:defRPr>
            </a:lvl8pPr>
            <a:lvl9pPr marL="3886200" indent="-228600" eaLnBrk="0" fontAlgn="base" hangingPunct="0">
              <a:spcBef>
                <a:spcPct val="20000"/>
              </a:spcBef>
              <a:spcAft>
                <a:spcPct val="0"/>
              </a:spcAft>
              <a:defRPr sz="2400">
                <a:solidFill>
                  <a:schemeClr val="tx1"/>
                </a:solidFill>
                <a:latin typeface="Arial" charset="0"/>
              </a:defRPr>
            </a:lvl9pPr>
          </a:lstStyle>
          <a:p>
            <a:pPr algn="r" eaLnBrk="0" fontAlgn="base" hangingPunct="0">
              <a:spcBef>
                <a:spcPct val="50000"/>
              </a:spcBef>
              <a:spcAft>
                <a:spcPct val="0"/>
              </a:spcAft>
              <a:defRPr/>
            </a:pPr>
            <a:r>
              <a:rPr lang="it-IT" sz="1200" b="1" smtClean="0">
                <a:solidFill>
                  <a:srgbClr val="003F6E"/>
                </a:solidFill>
                <a:ea typeface="MS PGothic" pitchFamily="34" charset="-128"/>
              </a:rPr>
              <a:t> Ernesto Pedrocchi</a:t>
            </a:r>
          </a:p>
        </p:txBody>
      </p:sp>
    </p:spTree>
    <p:extLst>
      <p:ext uri="{BB962C8B-B14F-4D97-AF65-F5344CB8AC3E}">
        <p14:creationId xmlns:p14="http://schemas.microsoft.com/office/powerpoint/2010/main" val="426966359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hf hdr="0" ftr="0" dt="0"/>
  <p:txStyles>
    <p:titleStyle>
      <a:lvl1pPr algn="l" rtl="0" eaLnBrk="0" fontAlgn="base" hangingPunct="0">
        <a:spcBef>
          <a:spcPct val="0"/>
        </a:spcBef>
        <a:spcAft>
          <a:spcPct val="0"/>
        </a:spcAft>
        <a:defRPr sz="2200" b="1">
          <a:solidFill>
            <a:srgbClr val="003F6E"/>
          </a:solidFill>
          <a:latin typeface="+mj-lt"/>
          <a:ea typeface="MS PGothic" panose="020B0600070205080204" pitchFamily="34" charset="-128"/>
          <a:cs typeface="+mj-cs"/>
        </a:defRPr>
      </a:lvl1pPr>
      <a:lvl2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2pPr>
      <a:lvl3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3pPr>
      <a:lvl4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4pPr>
      <a:lvl5pPr algn="l" rtl="0" eaLnBrk="0" fontAlgn="base" hangingPunct="0">
        <a:spcBef>
          <a:spcPct val="0"/>
        </a:spcBef>
        <a:spcAft>
          <a:spcPct val="0"/>
        </a:spcAft>
        <a:defRPr sz="2200" b="1">
          <a:solidFill>
            <a:srgbClr val="003F6E"/>
          </a:solidFill>
          <a:latin typeface="Arial" charset="0"/>
          <a:ea typeface="MS PGothic" panose="020B0600070205080204" pitchFamily="34" charset="-128"/>
        </a:defRPr>
      </a:lvl5pPr>
      <a:lvl6pPr marL="457189" algn="l" rtl="0" eaLnBrk="0" fontAlgn="base" hangingPunct="0">
        <a:spcBef>
          <a:spcPct val="0"/>
        </a:spcBef>
        <a:spcAft>
          <a:spcPct val="0"/>
        </a:spcAft>
        <a:defRPr sz="2200" b="1">
          <a:solidFill>
            <a:srgbClr val="003F6E"/>
          </a:solidFill>
          <a:latin typeface="Arial" charset="0"/>
        </a:defRPr>
      </a:lvl6pPr>
      <a:lvl7pPr marL="914377" algn="l" rtl="0" eaLnBrk="0" fontAlgn="base" hangingPunct="0">
        <a:spcBef>
          <a:spcPct val="0"/>
        </a:spcBef>
        <a:spcAft>
          <a:spcPct val="0"/>
        </a:spcAft>
        <a:defRPr sz="2200" b="1">
          <a:solidFill>
            <a:srgbClr val="003F6E"/>
          </a:solidFill>
          <a:latin typeface="Arial" charset="0"/>
        </a:defRPr>
      </a:lvl7pPr>
      <a:lvl8pPr marL="1371566" algn="l" rtl="0" eaLnBrk="0" fontAlgn="base" hangingPunct="0">
        <a:spcBef>
          <a:spcPct val="0"/>
        </a:spcBef>
        <a:spcAft>
          <a:spcPct val="0"/>
        </a:spcAft>
        <a:defRPr sz="2200" b="1">
          <a:solidFill>
            <a:srgbClr val="003F6E"/>
          </a:solidFill>
          <a:latin typeface="Arial" charset="0"/>
        </a:defRPr>
      </a:lvl8pPr>
      <a:lvl9pPr marL="1828754" algn="l" rtl="0" eaLnBrk="0" fontAlgn="base" hangingPunct="0">
        <a:spcBef>
          <a:spcPct val="0"/>
        </a:spcBef>
        <a:spcAft>
          <a:spcPct val="0"/>
        </a:spcAft>
        <a:defRPr sz="2200" b="1">
          <a:solidFill>
            <a:srgbClr val="003F6E"/>
          </a:solidFill>
          <a:latin typeface="Arial" charset="0"/>
        </a:defRPr>
      </a:lvl9pPr>
    </p:titleStyle>
    <p:bodyStyle>
      <a:lvl1pPr marL="341313" indent="-341313" algn="l" rtl="0" eaLnBrk="0" fontAlgn="base" hangingPunct="0">
        <a:spcBef>
          <a:spcPct val="20000"/>
        </a:spcBef>
        <a:spcAft>
          <a:spcPct val="0"/>
        </a:spcAft>
        <a:defRPr sz="2000">
          <a:solidFill>
            <a:schemeClr val="tx1"/>
          </a:solidFill>
          <a:latin typeface="+mn-lt"/>
          <a:ea typeface="MS PGothic" panose="020B0600070205080204" pitchFamily="34" charset="-128"/>
          <a:cs typeface="+mn-cs"/>
        </a:defRPr>
      </a:lvl1pPr>
      <a:lvl2pPr marL="741363" indent="-284163" algn="l" rtl="0" eaLnBrk="0" fontAlgn="base" hangingPunct="0">
        <a:spcBef>
          <a:spcPct val="20000"/>
        </a:spcBef>
        <a:spcAft>
          <a:spcPct val="0"/>
        </a:spcAft>
        <a:buClr>
          <a:srgbClr val="004C80"/>
        </a:buClr>
        <a:buSzPct val="85000"/>
        <a:buFont typeface="Wingdings" pitchFamily="2" charset="2"/>
        <a:buChar char="§"/>
        <a:defRPr sz="20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Clr>
          <a:srgbClr val="004D82"/>
        </a:buClr>
        <a:buChar char="•"/>
        <a:defRPr>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Clr>
          <a:srgbClr val="004C80"/>
        </a:buClr>
        <a:buChar char="–"/>
        <a:defRPr>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Char char="»"/>
        <a:defRPr>
          <a:solidFill>
            <a:schemeClr val="tx1"/>
          </a:solidFill>
          <a:latin typeface="Minion Web" pitchFamily="18" charset="0"/>
          <a:ea typeface="MS PGothic" panose="020B0600070205080204" pitchFamily="34" charset="-128"/>
        </a:defRPr>
      </a:lvl5pPr>
      <a:lvl6pPr marL="2514537" indent="-228594" algn="l" rtl="0" eaLnBrk="0" fontAlgn="base" hangingPunct="0">
        <a:spcBef>
          <a:spcPct val="20000"/>
        </a:spcBef>
        <a:spcAft>
          <a:spcPct val="0"/>
        </a:spcAft>
        <a:buChar char="»"/>
        <a:defRPr>
          <a:solidFill>
            <a:schemeClr val="tx1"/>
          </a:solidFill>
          <a:latin typeface="Minion Web" pitchFamily="18" charset="0"/>
        </a:defRPr>
      </a:lvl6pPr>
      <a:lvl7pPr marL="2971726" indent="-228594" algn="l" rtl="0" eaLnBrk="0" fontAlgn="base" hangingPunct="0">
        <a:spcBef>
          <a:spcPct val="20000"/>
        </a:spcBef>
        <a:spcAft>
          <a:spcPct val="0"/>
        </a:spcAft>
        <a:buChar char="»"/>
        <a:defRPr>
          <a:solidFill>
            <a:schemeClr val="tx1"/>
          </a:solidFill>
          <a:latin typeface="Minion Web" pitchFamily="18" charset="0"/>
        </a:defRPr>
      </a:lvl7pPr>
      <a:lvl8pPr marL="3428914" indent="-228594" algn="l" rtl="0" eaLnBrk="0" fontAlgn="base" hangingPunct="0">
        <a:spcBef>
          <a:spcPct val="20000"/>
        </a:spcBef>
        <a:spcAft>
          <a:spcPct val="0"/>
        </a:spcAft>
        <a:buChar char="»"/>
        <a:defRPr>
          <a:solidFill>
            <a:schemeClr val="tx1"/>
          </a:solidFill>
          <a:latin typeface="Minion Web" pitchFamily="18" charset="0"/>
        </a:defRPr>
      </a:lvl8pPr>
      <a:lvl9pPr marL="3886103" indent="-228594" algn="l" rtl="0" eaLnBrk="0" fontAlgn="base" hangingPunct="0">
        <a:spcBef>
          <a:spcPct val="20000"/>
        </a:spcBef>
        <a:spcAft>
          <a:spcPct val="0"/>
        </a:spcAft>
        <a:buChar char="»"/>
        <a:defRPr>
          <a:solidFill>
            <a:schemeClr val="tx1"/>
          </a:solidFill>
          <a:latin typeface="Minion Web" pitchFamily="18" charset="0"/>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0.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8.xml"/><Relationship Id="rId1" Type="http://schemas.openxmlformats.org/officeDocument/2006/relationships/slideLayout" Target="../slideLayouts/slideLayout55.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0.png"/><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cience.sciencemag.org/content/330/6002/356#corresp-1" TargetMode="External"/><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upload.wikimedia.org/wikipedia/en/2/28/Sunspot_Numbers.png" TargetMode="Externa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27.gif"/><Relationship Id="rId1" Type="http://schemas.openxmlformats.org/officeDocument/2006/relationships/slideLayout" Target="../slideLayouts/slideLayout44.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40.xml"/><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1.ncdc.noaa.gov/pub/data/cmb/images/tornado/clim/EF3-EF5.png"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15"/>
          <p:cNvSpPr txBox="1">
            <a:spLocks noChangeArrowheads="1"/>
          </p:cNvSpPr>
          <p:nvPr/>
        </p:nvSpPr>
        <p:spPr bwMode="auto">
          <a:xfrm>
            <a:off x="1439863" y="4149725"/>
            <a:ext cx="7615237"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3200" dirty="0">
                <a:solidFill>
                  <a:srgbClr val="0033CC"/>
                </a:solidFill>
              </a:rPr>
              <a:t>Il clima cambia. Ma è tutta colpa dell'uomo?</a:t>
            </a:r>
          </a:p>
          <a:p>
            <a:pPr>
              <a:spcBef>
                <a:spcPct val="50000"/>
              </a:spcBef>
            </a:pPr>
            <a:r>
              <a:rPr lang="it-IT" altLang="it-IT" dirty="0" smtClean="0">
                <a:solidFill>
                  <a:srgbClr val="FF0000"/>
                </a:solidFill>
              </a:rPr>
              <a:t>Rotary Club Firenze</a:t>
            </a:r>
          </a:p>
          <a:p>
            <a:pPr>
              <a:spcBef>
                <a:spcPct val="50000"/>
              </a:spcBef>
            </a:pPr>
            <a:r>
              <a:rPr lang="it-IT" altLang="it-IT" dirty="0" smtClean="0">
                <a:solidFill>
                  <a:srgbClr val="00B050"/>
                </a:solidFill>
              </a:rPr>
              <a:t>Ernesto </a:t>
            </a:r>
            <a:r>
              <a:rPr lang="it-IT" altLang="it-IT" dirty="0">
                <a:solidFill>
                  <a:srgbClr val="00B050"/>
                </a:solidFill>
              </a:rPr>
              <a:t>Pedrocchi 		</a:t>
            </a:r>
            <a:r>
              <a:rPr lang="it-IT" altLang="it-IT" dirty="0" smtClean="0">
                <a:solidFill>
                  <a:srgbClr val="00B050"/>
                </a:solidFill>
              </a:rPr>
              <a:t>       Firenze  26 marzo 2018 </a:t>
            </a:r>
            <a:r>
              <a:rPr lang="it-IT" altLang="it-IT" dirty="0">
                <a:solidFill>
                  <a:srgbClr val="00B050"/>
                </a:solidFill>
              </a:rPr>
              <a:t>ernesto.pedrocchi@polimi.it</a:t>
            </a:r>
            <a:r>
              <a:rPr lang="it-IT" altLang="it-IT" dirty="0">
                <a:solidFill>
                  <a:srgbClr val="C0504D"/>
                </a:solidFill>
              </a:rPr>
              <a:t>							</a:t>
            </a:r>
          </a:p>
        </p:txBody>
      </p:sp>
      <p:sp>
        <p:nvSpPr>
          <p:cNvPr id="3" name="AutoShape 5">
            <a:hlinkClick r:id="rId3" action="ppaction://hlinksldjump" highlightClick="1"/>
          </p:cNvPr>
          <p:cNvSpPr>
            <a:spLocks noChangeArrowheads="1"/>
          </p:cNvSpPr>
          <p:nvPr/>
        </p:nvSpPr>
        <p:spPr bwMode="auto">
          <a:xfrm>
            <a:off x="8902700" y="6441046"/>
            <a:ext cx="304800" cy="431800"/>
          </a:xfrm>
          <a:prstGeom prst="actionButtonForwardNext">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0" fontAlgn="base" hangingPunct="0">
              <a:spcBef>
                <a:spcPct val="0"/>
              </a:spcBef>
              <a:spcAft>
                <a:spcPct val="0"/>
              </a:spcAft>
            </a:pPr>
            <a:endParaRPr lang="it-IT" altLang="it-IT" sz="2400">
              <a:solidFill>
                <a:srgbClr val="000000"/>
              </a:solidFill>
            </a:endParaRPr>
          </a:p>
        </p:txBody>
      </p:sp>
    </p:spTree>
    <p:extLst>
      <p:ext uri="{BB962C8B-B14F-4D97-AF65-F5344CB8AC3E}">
        <p14:creationId xmlns:p14="http://schemas.microsoft.com/office/powerpoint/2010/main" val="1893285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asellaDiTesto 1"/>
          <p:cNvSpPr txBox="1">
            <a:spLocks noChangeArrowheads="1"/>
          </p:cNvSpPr>
          <p:nvPr/>
        </p:nvSpPr>
        <p:spPr bwMode="auto">
          <a:xfrm>
            <a:off x="755650" y="-26988"/>
            <a:ext cx="8232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fontAlgn="base">
              <a:spcBef>
                <a:spcPct val="0"/>
              </a:spcBef>
              <a:spcAft>
                <a:spcPct val="0"/>
              </a:spcAft>
            </a:pPr>
            <a:r>
              <a:rPr lang="it-IT" altLang="it-IT" sz="2400" b="1">
                <a:solidFill>
                  <a:srgbClr val="0070C0"/>
                </a:solidFill>
              </a:rPr>
              <a:t>Ricostruzione della variazione di Tgm dopo l</a:t>
            </a:r>
            <a:r>
              <a:rPr lang="it-IT" altLang="en-US" sz="2400" b="1">
                <a:solidFill>
                  <a:srgbClr val="0070C0"/>
                </a:solidFill>
              </a:rPr>
              <a:t>’</a:t>
            </a:r>
            <a:r>
              <a:rPr lang="it-IT" altLang="it-IT" sz="2400" b="1">
                <a:solidFill>
                  <a:srgbClr val="0070C0"/>
                </a:solidFill>
              </a:rPr>
              <a:t>ultima glaciazione </a:t>
            </a:r>
            <a:r>
              <a:rPr lang="it-IT" altLang="it-IT" sz="1200" b="1">
                <a:solidFill>
                  <a:srgbClr val="0070C0"/>
                </a:solidFill>
              </a:rPr>
              <a:t>(</a:t>
            </a:r>
            <a:r>
              <a:rPr lang="en-US" altLang="it-IT" sz="1200" b="1">
                <a:solidFill>
                  <a:srgbClr val="0070C0"/>
                </a:solidFill>
              </a:rPr>
              <a:t>Alley (2000) from GISP2 ice core data</a:t>
            </a:r>
            <a:r>
              <a:rPr lang="it-IT" altLang="it-IT" sz="1200" b="1">
                <a:solidFill>
                  <a:srgbClr val="0070C0"/>
                </a:solidFill>
              </a:rPr>
              <a:t>). </a:t>
            </a:r>
          </a:p>
        </p:txBody>
      </p:sp>
      <p:sp>
        <p:nvSpPr>
          <p:cNvPr id="122883" name="CasellaDiTesto 2"/>
          <p:cNvSpPr txBox="1">
            <a:spLocks noChangeArrowheads="1"/>
          </p:cNvSpPr>
          <p:nvPr/>
        </p:nvSpPr>
        <p:spPr bwMode="auto">
          <a:xfrm>
            <a:off x="198438" y="5373688"/>
            <a:ext cx="8910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fontAlgn="base">
              <a:spcBef>
                <a:spcPct val="0"/>
              </a:spcBef>
              <a:spcAft>
                <a:spcPct val="0"/>
              </a:spcAft>
            </a:pPr>
            <a:r>
              <a:rPr lang="en-US" altLang="it-IT" sz="1200" b="1">
                <a:solidFill>
                  <a:srgbClr val="000000"/>
                </a:solidFill>
              </a:rPr>
              <a:t> -J.M. Grove, and R. Switsur, 1994 </a:t>
            </a:r>
            <a:r>
              <a:rPr lang="en-US" altLang="en-US" sz="1200" b="1">
                <a:solidFill>
                  <a:srgbClr val="000000"/>
                </a:solidFill>
              </a:rPr>
              <a:t>“</a:t>
            </a:r>
            <a:r>
              <a:rPr lang="en-US" altLang="it-IT" sz="1200" b="1">
                <a:solidFill>
                  <a:srgbClr val="000000"/>
                </a:solidFill>
              </a:rPr>
              <a:t>Glacial geological evidence for the Medieval Warm Period</a:t>
            </a:r>
            <a:r>
              <a:rPr lang="en-US" altLang="en-US" sz="1200" b="1">
                <a:solidFill>
                  <a:srgbClr val="000000"/>
                </a:solidFill>
              </a:rPr>
              <a:t>”</a:t>
            </a:r>
            <a:r>
              <a:rPr lang="en-US" altLang="it-IT" sz="1200" b="1">
                <a:solidFill>
                  <a:srgbClr val="000000"/>
                </a:solidFill>
              </a:rPr>
              <a:t>. </a:t>
            </a:r>
            <a:r>
              <a:rPr lang="it-IT" altLang="it-IT" sz="1200" b="1">
                <a:solidFill>
                  <a:srgbClr val="000000"/>
                </a:solidFill>
              </a:rPr>
              <a:t>Clim. Change, 26, 143-169.</a:t>
            </a:r>
          </a:p>
          <a:p>
            <a:pPr fontAlgn="base">
              <a:spcBef>
                <a:spcPct val="0"/>
              </a:spcBef>
              <a:spcAft>
                <a:spcPct val="0"/>
              </a:spcAft>
            </a:pPr>
            <a:r>
              <a:rPr lang="it-IT" altLang="it-IT" sz="1200" b="1">
                <a:solidFill>
                  <a:srgbClr val="000000"/>
                </a:solidFill>
              </a:rPr>
              <a:t> -E. Monnin et al.2004    «Evidence for substanatial accumulation rate variability in Antartica during  Holocene» Earth and Planetary Science Letters</a:t>
            </a:r>
          </a:p>
          <a:p>
            <a:pPr fontAlgn="base">
              <a:spcBef>
                <a:spcPct val="0"/>
              </a:spcBef>
              <a:spcAft>
                <a:spcPct val="0"/>
              </a:spcAft>
            </a:pPr>
            <a:r>
              <a:rPr lang="it-IT" altLang="it-IT" sz="1200" b="1">
                <a:solidFill>
                  <a:srgbClr val="000000"/>
                </a:solidFill>
              </a:rPr>
              <a:t>-V. Masson-Delmotte  et al. «</a:t>
            </a:r>
            <a:r>
              <a:rPr lang="en-US" altLang="it-IT" sz="1200" b="1">
                <a:solidFill>
                  <a:srgbClr val="000000"/>
                </a:solidFill>
              </a:rPr>
              <a:t>EPICA Dome C record of glacial and interglacial intensities</a:t>
            </a:r>
            <a:r>
              <a:rPr lang="en-US" altLang="en-US" sz="1200" b="1">
                <a:solidFill>
                  <a:srgbClr val="000000"/>
                </a:solidFill>
              </a:rPr>
              <a:t>”</a:t>
            </a:r>
            <a:r>
              <a:rPr lang="en-US" altLang="it-IT" sz="1200" b="1">
                <a:solidFill>
                  <a:srgbClr val="000000"/>
                </a:solidFill>
              </a:rPr>
              <a:t>  Quaternary Science Reviews 29 (2010) 113–128</a:t>
            </a:r>
            <a:endParaRPr lang="it-IT" altLang="it-IT" sz="1200" b="1">
              <a:solidFill>
                <a:srgbClr val="000000"/>
              </a:solidFill>
            </a:endParaRPr>
          </a:p>
        </p:txBody>
      </p:sp>
      <p:cxnSp>
        <p:nvCxnSpPr>
          <p:cNvPr id="122884" name="Connettore 2 6"/>
          <p:cNvCxnSpPr>
            <a:cxnSpLocks noChangeShapeType="1"/>
          </p:cNvCxnSpPr>
          <p:nvPr/>
        </p:nvCxnSpPr>
        <p:spPr bwMode="auto">
          <a:xfrm>
            <a:off x="3868738" y="3860800"/>
            <a:ext cx="0" cy="61277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122885" name="Connettore 2 26"/>
          <p:cNvCxnSpPr>
            <a:cxnSpLocks noChangeShapeType="1"/>
          </p:cNvCxnSpPr>
          <p:nvPr/>
        </p:nvCxnSpPr>
        <p:spPr bwMode="auto">
          <a:xfrm>
            <a:off x="3870325" y="4652963"/>
            <a:ext cx="711200" cy="7143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122886" name="Gruppo 1"/>
          <p:cNvGrpSpPr>
            <a:grpSpLocks/>
          </p:cNvGrpSpPr>
          <p:nvPr/>
        </p:nvGrpSpPr>
        <p:grpSpPr bwMode="auto">
          <a:xfrm>
            <a:off x="684213" y="981075"/>
            <a:ext cx="7991475" cy="4330700"/>
            <a:chOff x="684213" y="1196975"/>
            <a:chExt cx="7991475" cy="4330700"/>
          </a:xfrm>
        </p:grpSpPr>
        <p:grpSp>
          <p:nvGrpSpPr>
            <p:cNvPr id="122887" name="Gruppo 19"/>
            <p:cNvGrpSpPr>
              <a:grpSpLocks/>
            </p:cNvGrpSpPr>
            <p:nvPr/>
          </p:nvGrpSpPr>
          <p:grpSpPr bwMode="auto">
            <a:xfrm>
              <a:off x="684213" y="1196975"/>
              <a:ext cx="7991475" cy="4330700"/>
              <a:chOff x="2351088" y="1196975"/>
              <a:chExt cx="7515225" cy="4330700"/>
            </a:xfrm>
          </p:grpSpPr>
          <p:pic>
            <p:nvPicPr>
              <p:cNvPr id="122891" name="Picture 2" descr="http://www.climate4you.com/images/GISP2%20TemperatureSince10700%20BP%20with%20CO2%20from%20EPICA%20DomeC.gif"/>
              <p:cNvPicPr>
                <a:picLocks noChangeAspect="1" noChangeArrowheads="1"/>
              </p:cNvPicPr>
              <p:nvPr/>
            </p:nvPicPr>
            <p:blipFill>
              <a:blip r:embed="rId2">
                <a:extLst>
                  <a:ext uri="{28A0092B-C50C-407E-A947-70E740481C1C}">
                    <a14:useLocalDpi xmlns:a14="http://schemas.microsoft.com/office/drawing/2010/main" val="0"/>
                  </a:ext>
                </a:extLst>
              </a:blip>
              <a:srcRect b="31206"/>
              <a:stretch>
                <a:fillRect/>
              </a:stretch>
            </p:blipFill>
            <p:spPr bwMode="auto">
              <a:xfrm>
                <a:off x="2351088" y="1196975"/>
                <a:ext cx="7515225" cy="4330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22892" name="Connettore 2 15"/>
              <p:cNvCxnSpPr>
                <a:cxnSpLocks noChangeShapeType="1"/>
              </p:cNvCxnSpPr>
              <p:nvPr/>
            </p:nvCxnSpPr>
            <p:spPr bwMode="auto">
              <a:xfrm flipV="1">
                <a:off x="4585133" y="3362326"/>
                <a:ext cx="0" cy="1146794"/>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cxnSp>
          <p:nvCxnSpPr>
            <p:cNvPr id="122888" name="Connettore 2 22"/>
            <p:cNvCxnSpPr>
              <a:cxnSpLocks noChangeShapeType="1"/>
            </p:cNvCxnSpPr>
            <p:nvPr/>
          </p:nvCxnSpPr>
          <p:spPr bwMode="auto">
            <a:xfrm>
              <a:off x="4031928" y="4167188"/>
              <a:ext cx="728593" cy="23336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122889" name="CasellaDiTesto 1"/>
            <p:cNvSpPr txBox="1">
              <a:spLocks noChangeArrowheads="1"/>
            </p:cNvSpPr>
            <p:nvPr/>
          </p:nvSpPr>
          <p:spPr bwMode="auto">
            <a:xfrm>
              <a:off x="2267744" y="4519613"/>
              <a:ext cx="16168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fontAlgn="base">
                <a:spcBef>
                  <a:spcPct val="0"/>
                </a:spcBef>
                <a:spcAft>
                  <a:spcPct val="0"/>
                </a:spcAft>
              </a:pPr>
              <a:r>
                <a:rPr lang="it-IT" altLang="it-IT" sz="1200" b="1">
                  <a:solidFill>
                    <a:srgbClr val="FF0000"/>
                  </a:solidFill>
                </a:rPr>
                <a:t>Diluvio universale</a:t>
              </a:r>
            </a:p>
          </p:txBody>
        </p:sp>
        <p:sp>
          <p:nvSpPr>
            <p:cNvPr id="122890" name="CasellaDiTesto 14"/>
            <p:cNvSpPr txBox="1">
              <a:spLocks noChangeArrowheads="1"/>
            </p:cNvSpPr>
            <p:nvPr/>
          </p:nvSpPr>
          <p:spPr bwMode="auto">
            <a:xfrm>
              <a:off x="4070350" y="2209800"/>
              <a:ext cx="16168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fontAlgn="base">
                <a:spcBef>
                  <a:spcPct val="0"/>
                </a:spcBef>
                <a:spcAft>
                  <a:spcPct val="0"/>
                </a:spcAft>
              </a:pPr>
              <a:r>
                <a:rPr lang="it-IT" altLang="it-IT" sz="1200" b="1">
                  <a:solidFill>
                    <a:srgbClr val="FF0000"/>
                  </a:solidFill>
                </a:rPr>
                <a:t>Sahara</a:t>
              </a:r>
            </a:p>
          </p:txBody>
        </p:sp>
      </p:grpSp>
    </p:spTree>
    <p:extLst>
      <p:ext uri="{BB962C8B-B14F-4D97-AF65-F5344CB8AC3E}">
        <p14:creationId xmlns:p14="http://schemas.microsoft.com/office/powerpoint/2010/main" val="868320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90" name="Picture 14" descr="http://climate4you.com/images/HadCRUT4%20MAAT%20BAR%20Global%20NormalisedFor1979-20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971" y="1058523"/>
            <a:ext cx="8382000" cy="4676776"/>
          </a:xfrm>
          <a:prstGeom prst="rect">
            <a:avLst/>
          </a:prstGeom>
          <a:noFill/>
          <a:extLst>
            <a:ext uri="{909E8E84-426E-40DD-AFC4-6F175D3DCCD1}">
              <a14:hiddenFill xmlns:a14="http://schemas.microsoft.com/office/drawing/2010/main">
                <a:solidFill>
                  <a:srgbClr val="FFFFFF"/>
                </a:solidFill>
              </a14:hiddenFill>
            </a:ext>
          </a:extLst>
        </p:spPr>
      </p:pic>
      <p:sp>
        <p:nvSpPr>
          <p:cNvPr id="126978" name="Rectangle 2"/>
          <p:cNvSpPr>
            <a:spLocks noGrp="1" noChangeAspect="1" noChangeArrowheads="1"/>
          </p:cNvSpPr>
          <p:nvPr>
            <p:ph type="title" idx="4294967295"/>
          </p:nvPr>
        </p:nvSpPr>
        <p:spPr>
          <a:xfrm>
            <a:off x="719138" y="115888"/>
            <a:ext cx="8424862" cy="514350"/>
          </a:xfrm>
        </p:spPr>
        <p:txBody>
          <a:bodyPr/>
          <a:lstStyle/>
          <a:p>
            <a:r>
              <a:rPr lang="it-IT" altLang="it-IT" sz="2500" smtClean="0">
                <a:solidFill>
                  <a:srgbClr val="0033CC"/>
                </a:solidFill>
              </a:rPr>
              <a:t>Gli anni più freddi e quelli più caldi </a:t>
            </a:r>
            <a:r>
              <a:rPr lang="it-IT" altLang="it-IT" sz="1600" smtClean="0">
                <a:solidFill>
                  <a:srgbClr val="0033CC"/>
                </a:solidFill>
              </a:rPr>
              <a:t>(secondo HadCRUT4 e secondo misure da satelliti)</a:t>
            </a:r>
          </a:p>
        </p:txBody>
      </p:sp>
      <p:sp>
        <p:nvSpPr>
          <p:cNvPr id="64515" name="CasellaDiTesto 18"/>
          <p:cNvSpPr txBox="1">
            <a:spLocks noChangeArrowheads="1"/>
          </p:cNvSpPr>
          <p:nvPr/>
        </p:nvSpPr>
        <p:spPr bwMode="auto">
          <a:xfrm>
            <a:off x="684213" y="6021288"/>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eaLnBrk="1" hangingPunct="1">
              <a:spcBef>
                <a:spcPct val="0"/>
              </a:spcBef>
            </a:pPr>
            <a:r>
              <a:rPr lang="it-IT" altLang="it-IT" sz="1800" b="1" dirty="0">
                <a:solidFill>
                  <a:srgbClr val="FF0000"/>
                </a:solidFill>
              </a:rPr>
              <a:t>Le barre verticali rosse rappresentano forti fenomeni di </a:t>
            </a:r>
            <a:r>
              <a:rPr lang="it-IT" altLang="it-IT" sz="1800" b="1" dirty="0" err="1">
                <a:solidFill>
                  <a:srgbClr val="FF0000"/>
                </a:solidFill>
              </a:rPr>
              <a:t>El</a:t>
            </a:r>
            <a:r>
              <a:rPr lang="it-IT" altLang="it-IT" sz="1800" b="1" dirty="0">
                <a:solidFill>
                  <a:srgbClr val="FF0000"/>
                </a:solidFill>
              </a:rPr>
              <a:t> Nino recenti</a:t>
            </a:r>
          </a:p>
        </p:txBody>
      </p:sp>
      <p:pic>
        <p:nvPicPr>
          <p:cNvPr id="126988" name="Picture 12" descr="http://climate4you.com/images/UAH%20MSU%20MAAT%20BAR%20Global%20NormalisedFor1979-2008.gif"/>
          <p:cNvPicPr>
            <a:picLocks noChangeAspect="1" noChangeArrowheads="1"/>
          </p:cNvPicPr>
          <p:nvPr/>
        </p:nvPicPr>
        <p:blipFill rotWithShape="1">
          <a:blip r:embed="rId3">
            <a:extLst>
              <a:ext uri="{28A0092B-C50C-407E-A947-70E740481C1C}">
                <a14:useLocalDpi xmlns:a14="http://schemas.microsoft.com/office/drawing/2010/main" val="0"/>
              </a:ext>
            </a:extLst>
          </a:blip>
          <a:srcRect l="72176" t="24245" r="-1961" b="42106"/>
          <a:stretch/>
        </p:blipFill>
        <p:spPr bwMode="auto">
          <a:xfrm>
            <a:off x="6411433" y="3795823"/>
            <a:ext cx="2562867" cy="1573619"/>
          </a:xfrm>
          <a:prstGeom prst="rect">
            <a:avLst/>
          </a:prstGeom>
          <a:noFill/>
          <a:extLst>
            <a:ext uri="{909E8E84-426E-40DD-AFC4-6F175D3DCCD1}">
              <a14:hiddenFill xmlns:a14="http://schemas.microsoft.com/office/drawing/2010/main">
                <a:solidFill>
                  <a:srgbClr val="FFFFFF"/>
                </a:solidFill>
              </a14:hiddenFill>
            </a:ext>
          </a:extLst>
        </p:spPr>
      </p:pic>
      <p:cxnSp>
        <p:nvCxnSpPr>
          <p:cNvPr id="64520" name="Connettore 1 10"/>
          <p:cNvCxnSpPr>
            <a:cxnSpLocks noChangeShapeType="1"/>
          </p:cNvCxnSpPr>
          <p:nvPr/>
        </p:nvCxnSpPr>
        <p:spPr bwMode="auto">
          <a:xfrm flipV="1">
            <a:off x="8056563" y="1989138"/>
            <a:ext cx="0" cy="3455987"/>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21" name="Connettore 1 2"/>
          <p:cNvCxnSpPr>
            <a:cxnSpLocks noChangeShapeType="1"/>
          </p:cNvCxnSpPr>
          <p:nvPr/>
        </p:nvCxnSpPr>
        <p:spPr bwMode="auto">
          <a:xfrm flipV="1">
            <a:off x="7314091" y="1989138"/>
            <a:ext cx="0" cy="3455987"/>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523" name="Connettore 1 2"/>
          <p:cNvCxnSpPr>
            <a:cxnSpLocks noChangeShapeType="1"/>
          </p:cNvCxnSpPr>
          <p:nvPr/>
        </p:nvCxnSpPr>
        <p:spPr bwMode="auto">
          <a:xfrm flipV="1">
            <a:off x="7830030" y="1989138"/>
            <a:ext cx="0" cy="3455987"/>
          </a:xfrm>
          <a:prstGeom prst="line">
            <a:avLst/>
          </a:prstGeom>
          <a:noFill/>
          <a:ln w="190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518" name="CasellaDiTesto 7"/>
          <p:cNvSpPr txBox="1">
            <a:spLocks noChangeArrowheads="1"/>
          </p:cNvSpPr>
          <p:nvPr/>
        </p:nvSpPr>
        <p:spPr bwMode="auto">
          <a:xfrm>
            <a:off x="4139952" y="4437062"/>
            <a:ext cx="172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1400" dirty="0"/>
              <a:t>Misure da satelliti</a:t>
            </a:r>
          </a:p>
        </p:txBody>
      </p:sp>
      <p:cxnSp>
        <p:nvCxnSpPr>
          <p:cNvPr id="3" name="Connettore 1 2"/>
          <p:cNvCxnSpPr/>
          <p:nvPr/>
        </p:nvCxnSpPr>
        <p:spPr bwMode="auto">
          <a:xfrm flipV="1">
            <a:off x="3635896" y="3501008"/>
            <a:ext cx="1367656" cy="936054"/>
          </a:xfrm>
          <a:prstGeom prst="line">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Connettore 1 12"/>
          <p:cNvCxnSpPr/>
          <p:nvPr/>
        </p:nvCxnSpPr>
        <p:spPr bwMode="auto">
          <a:xfrm flipV="1">
            <a:off x="6228184" y="2780928"/>
            <a:ext cx="1296144" cy="1080120"/>
          </a:xfrm>
          <a:prstGeom prst="line">
            <a:avLst/>
          </a:prstGeom>
          <a:noFill/>
          <a:ln w="2857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815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990"/>
                                        </p:tgtEl>
                                        <p:attrNameLst>
                                          <p:attrName>style.visibility</p:attrName>
                                        </p:attrNameLst>
                                      </p:cBhvr>
                                      <p:to>
                                        <p:strVal val="visible"/>
                                      </p:to>
                                    </p:set>
                                    <p:animEffect transition="in" filter="fade">
                                      <p:cBhvr>
                                        <p:cTn id="7" dur="500"/>
                                        <p:tgtEl>
                                          <p:spTgt spid="1269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6988"/>
                                        </p:tgtEl>
                                        <p:attrNameLst>
                                          <p:attrName>style.visibility</p:attrName>
                                        </p:attrNameLst>
                                      </p:cBhvr>
                                      <p:to>
                                        <p:strVal val="visible"/>
                                      </p:to>
                                    </p:set>
                                    <p:animEffect transition="in" filter="fade">
                                      <p:cBhvr>
                                        <p:cTn id="22" dur="500"/>
                                        <p:tgtEl>
                                          <p:spTgt spid="126988"/>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645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4515"/>
                                        </p:tgtEl>
                                        <p:attrNameLst>
                                          <p:attrName>style.visibility</p:attrName>
                                        </p:attrNameLst>
                                      </p:cBhvr>
                                      <p:to>
                                        <p:strVal val="visible"/>
                                      </p:to>
                                    </p:set>
                                    <p:anim calcmode="lin" valueType="num">
                                      <p:cBhvr additive="base">
                                        <p:cTn id="30" dur="500" fill="hold"/>
                                        <p:tgtEl>
                                          <p:spTgt spid="64515"/>
                                        </p:tgtEl>
                                        <p:attrNameLst>
                                          <p:attrName>ppt_x</p:attrName>
                                        </p:attrNameLst>
                                      </p:cBhvr>
                                      <p:tavLst>
                                        <p:tav tm="0">
                                          <p:val>
                                            <p:strVal val="#ppt_x"/>
                                          </p:val>
                                        </p:tav>
                                        <p:tav tm="100000">
                                          <p:val>
                                            <p:strVal val="#ppt_x"/>
                                          </p:val>
                                        </p:tav>
                                      </p:tavLst>
                                    </p:anim>
                                    <p:anim calcmode="lin" valueType="num">
                                      <p:cBhvr additive="base">
                                        <p:cTn id="31" dur="500" fill="hold"/>
                                        <p:tgtEl>
                                          <p:spTgt spid="645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521"/>
                                        </p:tgtEl>
                                        <p:attrNameLst>
                                          <p:attrName>style.visibility</p:attrName>
                                        </p:attrNameLst>
                                      </p:cBhvr>
                                      <p:to>
                                        <p:strVal val="visible"/>
                                      </p:to>
                                    </p:set>
                                    <p:animEffect transition="in" filter="fade">
                                      <p:cBhvr>
                                        <p:cTn id="36" dur="500"/>
                                        <p:tgtEl>
                                          <p:spTgt spid="64521"/>
                                        </p:tgtEl>
                                      </p:cBhvr>
                                    </p:animEffect>
                                  </p:childTnLst>
                                </p:cTn>
                              </p:par>
                              <p:par>
                                <p:cTn id="37" presetID="10" presetClass="entr" presetSubtype="0" fill="hold" nodeType="withEffect">
                                  <p:stCondLst>
                                    <p:cond delay="0"/>
                                  </p:stCondLst>
                                  <p:childTnLst>
                                    <p:set>
                                      <p:cBhvr>
                                        <p:cTn id="38" dur="1" fill="hold">
                                          <p:stCondLst>
                                            <p:cond delay="0"/>
                                          </p:stCondLst>
                                        </p:cTn>
                                        <p:tgtEl>
                                          <p:spTgt spid="64523"/>
                                        </p:tgtEl>
                                        <p:attrNameLst>
                                          <p:attrName>style.visibility</p:attrName>
                                        </p:attrNameLst>
                                      </p:cBhvr>
                                      <p:to>
                                        <p:strVal val="visible"/>
                                      </p:to>
                                    </p:set>
                                    <p:animEffect transition="in" filter="fade">
                                      <p:cBhvr>
                                        <p:cTn id="39" dur="500"/>
                                        <p:tgtEl>
                                          <p:spTgt spid="64523"/>
                                        </p:tgtEl>
                                      </p:cBhvr>
                                    </p:animEffect>
                                  </p:childTnLst>
                                </p:cTn>
                              </p:par>
                              <p:par>
                                <p:cTn id="40" presetID="10" presetClass="entr" presetSubtype="0" fill="hold" nodeType="withEffect">
                                  <p:stCondLst>
                                    <p:cond delay="0"/>
                                  </p:stCondLst>
                                  <p:childTnLst>
                                    <p:set>
                                      <p:cBhvr>
                                        <p:cTn id="41" dur="1" fill="hold">
                                          <p:stCondLst>
                                            <p:cond delay="0"/>
                                          </p:stCondLst>
                                        </p:cTn>
                                        <p:tgtEl>
                                          <p:spTgt spid="64520"/>
                                        </p:tgtEl>
                                        <p:attrNameLst>
                                          <p:attrName>style.visibility</p:attrName>
                                        </p:attrNameLst>
                                      </p:cBhvr>
                                      <p:to>
                                        <p:strVal val="visible"/>
                                      </p:to>
                                    </p:set>
                                    <p:animEffect transition="in" filter="fade">
                                      <p:cBhvr>
                                        <p:cTn id="42" dur="5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P spid="6451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egnaposto numero diapositiva 3"/>
          <p:cNvSpPr>
            <a:spLocks noGrp="1"/>
          </p:cNvSpPr>
          <p:nvPr>
            <p:ph type="sldNum" sz="quarter" idx="10"/>
          </p:nvPr>
        </p:nvSpPr>
        <p:spPr>
          <a:xfrm>
            <a:off x="6650038" y="152400"/>
            <a:ext cx="13176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34195C3D-39A6-42E8-A57F-F6428F00DC4C}" type="slidenum">
              <a:rPr lang="it-IT" altLang="it-IT" sz="1600" smtClean="0">
                <a:solidFill>
                  <a:srgbClr val="FF9900"/>
                </a:solidFill>
              </a:rPr>
              <a:pPr/>
              <a:t>12</a:t>
            </a:fld>
            <a:endParaRPr lang="it-IT" altLang="it-IT" sz="1600" smtClean="0">
              <a:solidFill>
                <a:srgbClr val="FF9900"/>
              </a:solidFill>
            </a:endParaRPr>
          </a:p>
        </p:txBody>
      </p:sp>
      <p:sp>
        <p:nvSpPr>
          <p:cNvPr id="140291" name="Segnaposto contenuto 2"/>
          <p:cNvSpPr>
            <a:spLocks noGrp="1"/>
          </p:cNvSpPr>
          <p:nvPr>
            <p:ph idx="1"/>
          </p:nvPr>
        </p:nvSpPr>
        <p:spPr>
          <a:xfrm>
            <a:off x="1223963" y="1628775"/>
            <a:ext cx="6696075" cy="3441700"/>
          </a:xfrm>
          <a:solidFill>
            <a:srgbClr val="FFFF00"/>
          </a:solidFill>
          <a:ln w="38100">
            <a:solidFill>
              <a:srgbClr val="0070C0"/>
            </a:solidFill>
            <a:miter lim="800000"/>
            <a:headEnd/>
            <a:tailEnd/>
          </a:ln>
        </p:spPr>
        <p:txBody>
          <a:bodyPr/>
          <a:lstStyle/>
          <a:p>
            <a:pPr marL="0" indent="0" algn="ctr">
              <a:buNone/>
            </a:pPr>
            <a:r>
              <a:rPr lang="it-IT" altLang="it-IT" sz="4400" b="1" dirty="0" smtClean="0">
                <a:solidFill>
                  <a:srgbClr val="0070C0"/>
                </a:solidFill>
              </a:rPr>
              <a:t>L</a:t>
            </a:r>
            <a:r>
              <a:rPr lang="it-IT" altLang="en-US" sz="4400" b="1" dirty="0" smtClean="0">
                <a:solidFill>
                  <a:srgbClr val="0070C0"/>
                </a:solidFill>
              </a:rPr>
              <a:t>’</a:t>
            </a:r>
            <a:r>
              <a:rPr lang="it-IT" altLang="it-IT" sz="4400" b="1" dirty="0" smtClean="0">
                <a:solidFill>
                  <a:srgbClr val="0070C0"/>
                </a:solidFill>
              </a:rPr>
              <a:t>aumento della concentrazione della CO</a:t>
            </a:r>
            <a:r>
              <a:rPr lang="it-IT" altLang="it-IT" sz="3200" b="1" dirty="0" smtClean="0">
                <a:solidFill>
                  <a:srgbClr val="0070C0"/>
                </a:solidFill>
              </a:rPr>
              <a:t>2</a:t>
            </a:r>
            <a:r>
              <a:rPr lang="it-IT" altLang="it-IT" sz="4400" b="1" dirty="0" smtClean="0">
                <a:solidFill>
                  <a:srgbClr val="0070C0"/>
                </a:solidFill>
              </a:rPr>
              <a:t>  in atmosfera è dovuto a emissioni da attività antropiche?</a:t>
            </a:r>
          </a:p>
          <a:p>
            <a:pPr algn="ctr"/>
            <a:endParaRPr lang="it-IT" altLang="it-IT" sz="4400" b="1" dirty="0" smtClean="0">
              <a:solidFill>
                <a:srgbClr val="0070C0"/>
              </a:solidFill>
            </a:endParaRPr>
          </a:p>
        </p:txBody>
      </p:sp>
    </p:spTree>
    <p:extLst>
      <p:ext uri="{BB962C8B-B14F-4D97-AF65-F5344CB8AC3E}">
        <p14:creationId xmlns:p14="http://schemas.microsoft.com/office/powerpoint/2010/main" val="3838825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olo 1"/>
          <p:cNvSpPr>
            <a:spLocks noGrp="1"/>
          </p:cNvSpPr>
          <p:nvPr>
            <p:ph type="title"/>
          </p:nvPr>
        </p:nvSpPr>
        <p:spPr>
          <a:xfrm>
            <a:off x="755650" y="-26988"/>
            <a:ext cx="7993063" cy="838201"/>
          </a:xfrm>
        </p:spPr>
        <p:txBody>
          <a:bodyPr/>
          <a:lstStyle/>
          <a:p>
            <a:r>
              <a:rPr lang="it-IT" altLang="it-IT" sz="2600" smtClean="0">
                <a:solidFill>
                  <a:srgbClr val="0033CC"/>
                </a:solidFill>
              </a:rPr>
              <a:t>Crescita della concentrazione di CO</a:t>
            </a:r>
            <a:r>
              <a:rPr lang="it-IT" altLang="it-IT" sz="2600" baseline="-25000" smtClean="0">
                <a:solidFill>
                  <a:srgbClr val="0033CC"/>
                </a:solidFill>
              </a:rPr>
              <a:t>2</a:t>
            </a:r>
            <a:r>
              <a:rPr lang="it-IT" altLang="it-IT" sz="2600" smtClean="0">
                <a:solidFill>
                  <a:srgbClr val="0033CC"/>
                </a:solidFill>
              </a:rPr>
              <a:t> </a:t>
            </a:r>
            <a:br>
              <a:rPr lang="it-IT" altLang="it-IT" sz="2600" smtClean="0">
                <a:solidFill>
                  <a:srgbClr val="0033CC"/>
                </a:solidFill>
              </a:rPr>
            </a:br>
            <a:r>
              <a:rPr lang="it-IT" altLang="it-IT" sz="2600" smtClean="0">
                <a:solidFill>
                  <a:srgbClr val="0033CC"/>
                </a:solidFill>
              </a:rPr>
              <a:t>in atmosfera ed emissioni antropiche di CO</a:t>
            </a:r>
            <a:r>
              <a:rPr lang="it-IT" altLang="it-IT" sz="2600" baseline="-25000" smtClean="0">
                <a:solidFill>
                  <a:srgbClr val="0033CC"/>
                </a:solidFill>
              </a:rPr>
              <a:t>2</a:t>
            </a:r>
            <a:r>
              <a:rPr lang="it-IT" altLang="it-IT" sz="2600" smtClean="0">
                <a:solidFill>
                  <a:srgbClr val="0033CC"/>
                </a:solidFill>
              </a:rPr>
              <a:t> </a:t>
            </a:r>
          </a:p>
        </p:txBody>
      </p:sp>
      <p:sp>
        <p:nvSpPr>
          <p:cNvPr id="142339" name="Segnaposto numero diapositiva 2"/>
          <p:cNvSpPr>
            <a:spLocks noGrp="1"/>
          </p:cNvSpPr>
          <p:nvPr>
            <p:ph type="sldNum" sz="quarter" idx="10"/>
          </p:nvPr>
        </p:nvSpPr>
        <p:spPr>
          <a:xfrm>
            <a:off x="6650038" y="152400"/>
            <a:ext cx="13176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F80CFDF5-44E3-4718-AD7A-82DFBB573CAB}" type="slidenum">
              <a:rPr lang="it-IT" altLang="it-IT" sz="1600" smtClean="0">
                <a:solidFill>
                  <a:srgbClr val="FF9900"/>
                </a:solidFill>
              </a:rPr>
              <a:pPr/>
              <a:t>13</a:t>
            </a:fld>
            <a:endParaRPr lang="it-IT" altLang="it-IT" sz="1600" smtClean="0">
              <a:solidFill>
                <a:srgbClr val="FF9900"/>
              </a:solidFill>
            </a:endParaRPr>
          </a:p>
        </p:txBody>
      </p:sp>
      <p:sp>
        <p:nvSpPr>
          <p:cNvPr id="4" name="CasellaDiTesto 3"/>
          <p:cNvSpPr txBox="1">
            <a:spLocks noChangeArrowheads="1"/>
          </p:cNvSpPr>
          <p:nvPr/>
        </p:nvSpPr>
        <p:spPr bwMode="auto">
          <a:xfrm>
            <a:off x="539552" y="1052513"/>
            <a:ext cx="835292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2400" dirty="0">
                <a:solidFill>
                  <a:srgbClr val="0033CC"/>
                </a:solidFill>
              </a:rPr>
              <a:t>1- Tempistica di crescita delle emissioni antropiche e della concentrazione in atmosfera.</a:t>
            </a:r>
          </a:p>
          <a:p>
            <a:endParaRPr lang="it-IT" altLang="it-IT" sz="2400" dirty="0">
              <a:solidFill>
                <a:srgbClr val="0033CC"/>
              </a:solidFill>
            </a:endParaRPr>
          </a:p>
          <a:p>
            <a:endParaRPr lang="it-IT" altLang="it-IT" sz="2400" dirty="0">
              <a:solidFill>
                <a:srgbClr val="0033CC"/>
              </a:solidFill>
            </a:endParaRPr>
          </a:p>
          <a:p>
            <a:endParaRPr lang="it-IT" altLang="it-IT" sz="2400" dirty="0">
              <a:solidFill>
                <a:srgbClr val="0033CC"/>
              </a:solidFill>
            </a:endParaRPr>
          </a:p>
          <a:p>
            <a:r>
              <a:rPr lang="it-IT" altLang="it-IT" sz="2400" dirty="0">
                <a:solidFill>
                  <a:srgbClr val="0033CC"/>
                </a:solidFill>
              </a:rPr>
              <a:t>2- L</a:t>
            </a:r>
            <a:r>
              <a:rPr lang="it-IT" altLang="en-US" sz="2400" dirty="0">
                <a:solidFill>
                  <a:srgbClr val="0033CC"/>
                </a:solidFill>
              </a:rPr>
              <a:t>’</a:t>
            </a:r>
            <a:r>
              <a:rPr lang="it-IT" altLang="it-IT" sz="2400" dirty="0">
                <a:solidFill>
                  <a:srgbClr val="0033CC"/>
                </a:solidFill>
              </a:rPr>
              <a:t>aumento quasi eguale tra emisfero nord e emisfero sud. </a:t>
            </a:r>
          </a:p>
          <a:p>
            <a:endParaRPr lang="it-IT" altLang="it-IT" sz="2400" dirty="0">
              <a:solidFill>
                <a:srgbClr val="0033CC"/>
              </a:solidFill>
            </a:endParaRPr>
          </a:p>
          <a:p>
            <a:endParaRPr lang="it-IT" altLang="it-IT" sz="2400" dirty="0">
              <a:solidFill>
                <a:srgbClr val="0033CC"/>
              </a:solidFill>
            </a:endParaRPr>
          </a:p>
          <a:p>
            <a:endParaRPr lang="it-IT" altLang="it-IT" sz="2400" dirty="0">
              <a:solidFill>
                <a:srgbClr val="0033CC"/>
              </a:solidFill>
            </a:endParaRPr>
          </a:p>
          <a:p>
            <a:endParaRPr lang="it-IT" altLang="it-IT" sz="2400" dirty="0">
              <a:solidFill>
                <a:srgbClr val="0033CC"/>
              </a:solidFill>
            </a:endParaRPr>
          </a:p>
          <a:p>
            <a:r>
              <a:rPr lang="it-IT" altLang="it-IT" sz="2400" dirty="0">
                <a:solidFill>
                  <a:srgbClr val="0033CC"/>
                </a:solidFill>
              </a:rPr>
              <a:t>3- Effetto di </a:t>
            </a:r>
            <a:r>
              <a:rPr lang="it-IT" altLang="it-IT" sz="2400" dirty="0" err="1">
                <a:solidFill>
                  <a:srgbClr val="0033CC"/>
                </a:solidFill>
              </a:rPr>
              <a:t>El</a:t>
            </a:r>
            <a:r>
              <a:rPr lang="it-IT" altLang="it-IT" sz="2400" dirty="0">
                <a:solidFill>
                  <a:srgbClr val="0033CC"/>
                </a:solidFill>
              </a:rPr>
              <a:t> Nino sulla concentrazione di CO2 in atmosfera.</a:t>
            </a:r>
          </a:p>
        </p:txBody>
      </p:sp>
      <p:pic>
        <p:nvPicPr>
          <p:cNvPr id="6"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838629" y="6164980"/>
            <a:ext cx="269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75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olo 1"/>
          <p:cNvSpPr>
            <a:spLocks noGrp="1"/>
          </p:cNvSpPr>
          <p:nvPr>
            <p:ph type="title" idx="4294967295"/>
          </p:nvPr>
        </p:nvSpPr>
        <p:spPr>
          <a:xfrm>
            <a:off x="719138" y="44450"/>
            <a:ext cx="8118475" cy="647700"/>
          </a:xfrm>
        </p:spPr>
        <p:txBody>
          <a:bodyPr/>
          <a:lstStyle/>
          <a:p>
            <a:r>
              <a:rPr lang="it-IT" altLang="it-IT" sz="2400" smtClean="0">
                <a:solidFill>
                  <a:srgbClr val="0033CC"/>
                </a:solidFill>
              </a:rPr>
              <a:t>Variazione della concentrazione di CO</a:t>
            </a:r>
            <a:r>
              <a:rPr lang="it-IT" altLang="it-IT" sz="2400" baseline="-25000" smtClean="0">
                <a:solidFill>
                  <a:srgbClr val="0033CC"/>
                </a:solidFill>
              </a:rPr>
              <a:t>2</a:t>
            </a:r>
            <a:r>
              <a:rPr lang="it-IT" altLang="it-IT" sz="2400" smtClean="0">
                <a:solidFill>
                  <a:srgbClr val="0033CC"/>
                </a:solidFill>
              </a:rPr>
              <a:t> in atmosfera secondo IPCC 2007</a:t>
            </a:r>
          </a:p>
        </p:txBody>
      </p:sp>
      <p:sp>
        <p:nvSpPr>
          <p:cNvPr id="147459" name="Segnaposto numero diapositiva 2"/>
          <p:cNvSpPr txBox="1">
            <a:spLocks noGrp="1"/>
          </p:cNvSpPr>
          <p:nvPr/>
        </p:nvSpPr>
        <p:spPr bwMode="auto">
          <a:xfrm>
            <a:off x="7781925" y="152400"/>
            <a:ext cx="1317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r">
              <a:spcBef>
                <a:spcPct val="20000"/>
              </a:spcBef>
            </a:pPr>
            <a:fld id="{E5D22420-475B-4635-98C5-BD9452DF7321}" type="slidenum">
              <a:rPr lang="it-IT" altLang="it-IT" sz="1600">
                <a:solidFill>
                  <a:srgbClr val="FF9900"/>
                </a:solidFill>
              </a:rPr>
              <a:pPr algn="r">
                <a:spcBef>
                  <a:spcPct val="20000"/>
                </a:spcBef>
              </a:pPr>
              <a:t>14</a:t>
            </a:fld>
            <a:endParaRPr lang="it-IT" altLang="it-IT" sz="1600">
              <a:solidFill>
                <a:srgbClr val="FF9900"/>
              </a:solidFill>
            </a:endParaRPr>
          </a:p>
        </p:txBody>
      </p:sp>
      <p:pic>
        <p:nvPicPr>
          <p:cNvPr id="147460"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65850"/>
            <a:ext cx="269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461" name="Gruppo 19"/>
          <p:cNvGrpSpPr>
            <a:grpSpLocks/>
          </p:cNvGrpSpPr>
          <p:nvPr/>
        </p:nvGrpSpPr>
        <p:grpSpPr bwMode="auto">
          <a:xfrm>
            <a:off x="4789488" y="946150"/>
            <a:ext cx="3995737" cy="5435600"/>
            <a:chOff x="6386264" y="945704"/>
            <a:chExt cx="5326360" cy="5435624"/>
          </a:xfrm>
        </p:grpSpPr>
        <p:pic>
          <p:nvPicPr>
            <p:cNvPr id="147476" name="Picture 12"/>
            <p:cNvPicPr>
              <a:picLocks noChangeAspect="1" noChangeArrowheads="1"/>
            </p:cNvPicPr>
            <p:nvPr/>
          </p:nvPicPr>
          <p:blipFill>
            <a:blip r:embed="rId4">
              <a:extLst>
                <a:ext uri="{28A0092B-C50C-407E-A947-70E740481C1C}">
                  <a14:useLocalDpi xmlns:a14="http://schemas.microsoft.com/office/drawing/2010/main" val="0"/>
                </a:ext>
              </a:extLst>
            </a:blip>
            <a:srcRect t="21280"/>
            <a:stretch>
              <a:fillRect/>
            </a:stretch>
          </p:blipFill>
          <p:spPr bwMode="auto">
            <a:xfrm>
              <a:off x="6386264" y="1342581"/>
              <a:ext cx="5326360" cy="503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77" name="CasellaDiTesto 1"/>
            <p:cNvSpPr txBox="1">
              <a:spLocks noChangeArrowheads="1"/>
            </p:cNvSpPr>
            <p:nvPr/>
          </p:nvSpPr>
          <p:spPr bwMode="auto">
            <a:xfrm>
              <a:off x="6650783" y="945704"/>
              <a:ext cx="5061840" cy="64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1" hangingPunct="1"/>
              <a:r>
                <a:rPr lang="it-IT" altLang="it-IT" sz="1800" b="0" dirty="0"/>
                <a:t>Emissioni di CO2 dalla combustione dei combustibili fossili</a:t>
              </a:r>
            </a:p>
          </p:txBody>
        </p:sp>
      </p:grpSp>
      <p:cxnSp>
        <p:nvCxnSpPr>
          <p:cNvPr id="147462" name="Connettore 2 15"/>
          <p:cNvCxnSpPr>
            <a:cxnSpLocks noChangeShapeType="1"/>
          </p:cNvCxnSpPr>
          <p:nvPr/>
        </p:nvCxnSpPr>
        <p:spPr bwMode="auto">
          <a:xfrm>
            <a:off x="6948488" y="4287838"/>
            <a:ext cx="0" cy="717550"/>
          </a:xfrm>
          <a:prstGeom prst="straightConnector1">
            <a:avLst/>
          </a:prstGeom>
          <a:noFill/>
          <a:ln w="28575" algn="ctr">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463" name="Connettore 2 6"/>
          <p:cNvCxnSpPr>
            <a:cxnSpLocks noChangeShapeType="1"/>
          </p:cNvCxnSpPr>
          <p:nvPr/>
        </p:nvCxnSpPr>
        <p:spPr bwMode="auto">
          <a:xfrm>
            <a:off x="-396875" y="1592263"/>
            <a:ext cx="6858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464" name="Connettore 2 10"/>
          <p:cNvCxnSpPr>
            <a:cxnSpLocks noChangeShapeType="1"/>
          </p:cNvCxnSpPr>
          <p:nvPr/>
        </p:nvCxnSpPr>
        <p:spPr bwMode="auto">
          <a:xfrm>
            <a:off x="4302125" y="4221163"/>
            <a:ext cx="685800" cy="9144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7465" name="Group 26"/>
          <p:cNvGrpSpPr>
            <a:grpSpLocks/>
          </p:cNvGrpSpPr>
          <p:nvPr/>
        </p:nvGrpSpPr>
        <p:grpSpPr bwMode="auto">
          <a:xfrm>
            <a:off x="250825" y="1268413"/>
            <a:ext cx="3914775" cy="4854575"/>
            <a:chOff x="211" y="799"/>
            <a:chExt cx="3288" cy="3058"/>
          </a:xfrm>
        </p:grpSpPr>
        <p:cxnSp>
          <p:nvCxnSpPr>
            <p:cNvPr id="147466" name="Connettore 2 9"/>
            <p:cNvCxnSpPr>
              <a:cxnSpLocks noChangeShapeType="1"/>
            </p:cNvCxnSpPr>
            <p:nvPr/>
          </p:nvCxnSpPr>
          <p:spPr bwMode="auto">
            <a:xfrm>
              <a:off x="897" y="3617"/>
              <a:ext cx="0" cy="22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pic>
          <p:nvPicPr>
            <p:cNvPr id="147467" name="Picture 3"/>
            <p:cNvPicPr>
              <a:picLocks noChangeAspect="1" noChangeArrowheads="1"/>
            </p:cNvPicPr>
            <p:nvPr/>
          </p:nvPicPr>
          <p:blipFill>
            <a:blip r:embed="rId5">
              <a:extLst>
                <a:ext uri="{28A0092B-C50C-407E-A947-70E740481C1C}">
                  <a14:useLocalDpi xmlns:a14="http://schemas.microsoft.com/office/drawing/2010/main" val="0"/>
                </a:ext>
              </a:extLst>
            </a:blip>
            <a:srcRect l="3445" r="41632" b="66283"/>
            <a:stretch>
              <a:fillRect/>
            </a:stretch>
          </p:blipFill>
          <p:spPr bwMode="auto">
            <a:xfrm>
              <a:off x="211" y="799"/>
              <a:ext cx="3176" cy="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7468" name="CasellaDiTesto 13"/>
            <p:cNvSpPr txBox="1">
              <a:spLocks noChangeArrowheads="1"/>
            </p:cNvSpPr>
            <p:nvPr/>
          </p:nvSpPr>
          <p:spPr bwMode="auto">
            <a:xfrm>
              <a:off x="529" y="3566"/>
              <a:ext cx="385" cy="2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ctr"/>
              <a:r>
                <a:rPr lang="it-IT" altLang="it-IT" sz="1200" b="0"/>
                <a:t>1000</a:t>
              </a:r>
            </a:p>
          </p:txBody>
        </p:sp>
        <p:pic>
          <p:nvPicPr>
            <p:cNvPr id="14746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 y="1743"/>
              <a:ext cx="1406" cy="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470" name="CasellaDiTesto 13"/>
            <p:cNvSpPr txBox="1">
              <a:spLocks noChangeArrowheads="1"/>
            </p:cNvSpPr>
            <p:nvPr/>
          </p:nvSpPr>
          <p:spPr bwMode="auto">
            <a:xfrm>
              <a:off x="1073" y="3566"/>
              <a:ext cx="385" cy="2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ctr"/>
              <a:r>
                <a:rPr lang="it-IT" altLang="it-IT" sz="1200" b="0"/>
                <a:t>1200</a:t>
              </a:r>
            </a:p>
          </p:txBody>
        </p:sp>
        <p:sp>
          <p:nvSpPr>
            <p:cNvPr id="147471" name="CasellaDiTesto 13"/>
            <p:cNvSpPr txBox="1">
              <a:spLocks noChangeArrowheads="1"/>
            </p:cNvSpPr>
            <p:nvPr/>
          </p:nvSpPr>
          <p:spPr bwMode="auto">
            <a:xfrm>
              <a:off x="1617" y="3566"/>
              <a:ext cx="385" cy="2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ctr"/>
              <a:r>
                <a:rPr lang="it-IT" altLang="it-IT" sz="1200" b="0"/>
                <a:t>1400</a:t>
              </a:r>
            </a:p>
          </p:txBody>
        </p:sp>
        <p:sp>
          <p:nvSpPr>
            <p:cNvPr id="147472" name="CasellaDiTesto 13"/>
            <p:cNvSpPr txBox="1">
              <a:spLocks noChangeArrowheads="1"/>
            </p:cNvSpPr>
            <p:nvPr/>
          </p:nvSpPr>
          <p:spPr bwMode="auto">
            <a:xfrm>
              <a:off x="2116" y="3566"/>
              <a:ext cx="385" cy="2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ctr"/>
              <a:r>
                <a:rPr lang="it-IT" altLang="it-IT" sz="1200" b="0"/>
                <a:t>1600</a:t>
              </a:r>
            </a:p>
          </p:txBody>
        </p:sp>
        <p:sp>
          <p:nvSpPr>
            <p:cNvPr id="147473" name="CasellaDiTesto 13"/>
            <p:cNvSpPr txBox="1">
              <a:spLocks noChangeArrowheads="1"/>
            </p:cNvSpPr>
            <p:nvPr/>
          </p:nvSpPr>
          <p:spPr bwMode="auto">
            <a:xfrm>
              <a:off x="2615" y="3566"/>
              <a:ext cx="385" cy="2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ctr"/>
              <a:r>
                <a:rPr lang="it-IT" altLang="it-IT" sz="1200" b="0"/>
                <a:t>1800</a:t>
              </a:r>
            </a:p>
          </p:txBody>
        </p:sp>
        <p:sp>
          <p:nvSpPr>
            <p:cNvPr id="147474" name="CasellaDiTesto 13"/>
            <p:cNvSpPr txBox="1">
              <a:spLocks noChangeArrowheads="1"/>
            </p:cNvSpPr>
            <p:nvPr/>
          </p:nvSpPr>
          <p:spPr bwMode="auto">
            <a:xfrm>
              <a:off x="3114" y="3566"/>
              <a:ext cx="385" cy="29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ctr"/>
              <a:r>
                <a:rPr lang="it-IT" altLang="it-IT" sz="1200" b="0"/>
                <a:t>2000</a:t>
              </a:r>
            </a:p>
          </p:txBody>
        </p:sp>
        <p:cxnSp>
          <p:nvCxnSpPr>
            <p:cNvPr id="147475" name="Connettore 2 15"/>
            <p:cNvCxnSpPr>
              <a:cxnSpLocks noChangeShapeType="1"/>
            </p:cNvCxnSpPr>
            <p:nvPr/>
          </p:nvCxnSpPr>
          <p:spPr bwMode="auto">
            <a:xfrm>
              <a:off x="2615" y="2432"/>
              <a:ext cx="0" cy="452"/>
            </a:xfrm>
            <a:prstGeom prst="straightConnector1">
              <a:avLst/>
            </a:prstGeom>
            <a:noFill/>
            <a:ln w="28575" algn="ctr">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951292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olo 1"/>
          <p:cNvSpPr>
            <a:spLocks noGrp="1"/>
          </p:cNvSpPr>
          <p:nvPr>
            <p:ph type="title"/>
          </p:nvPr>
        </p:nvSpPr>
        <p:spPr>
          <a:xfrm>
            <a:off x="719138" y="34925"/>
            <a:ext cx="8335962" cy="838200"/>
          </a:xfrm>
        </p:spPr>
        <p:txBody>
          <a:bodyPr/>
          <a:lstStyle/>
          <a:p>
            <a:r>
              <a:rPr lang="it-IT" altLang="it-IT" sz="2400" smtClean="0">
                <a:solidFill>
                  <a:srgbClr val="0033CC"/>
                </a:solidFill>
              </a:rPr>
              <a:t>CO</a:t>
            </a:r>
            <a:r>
              <a:rPr lang="it-IT" altLang="it-IT" sz="2400" baseline="-25000" smtClean="0">
                <a:solidFill>
                  <a:srgbClr val="0033CC"/>
                </a:solidFill>
              </a:rPr>
              <a:t>2</a:t>
            </a:r>
            <a:r>
              <a:rPr lang="it-IT" altLang="it-IT" sz="2400" smtClean="0">
                <a:solidFill>
                  <a:srgbClr val="0033CC"/>
                </a:solidFill>
              </a:rPr>
              <a:t> Fossil Fuel Emission (2014) </a:t>
            </a:r>
            <a:br>
              <a:rPr lang="it-IT" altLang="it-IT" sz="2400" smtClean="0">
                <a:solidFill>
                  <a:srgbClr val="0033CC"/>
                </a:solidFill>
              </a:rPr>
            </a:br>
            <a:r>
              <a:rPr lang="it-IT" altLang="it-IT" sz="2400" smtClean="0">
                <a:solidFill>
                  <a:srgbClr val="0033CC"/>
                </a:solidFill>
              </a:rPr>
              <a:t>The Global Carbon Project</a:t>
            </a:r>
          </a:p>
        </p:txBody>
      </p:sp>
      <p:sp>
        <p:nvSpPr>
          <p:cNvPr id="153603" name="Segnaposto numero diapositiva 2"/>
          <p:cNvSpPr>
            <a:spLocks noGrp="1"/>
          </p:cNvSpPr>
          <p:nvPr>
            <p:ph type="sldNum" sz="quarter" idx="10"/>
          </p:nvPr>
        </p:nvSpPr>
        <p:spPr>
          <a:xfrm>
            <a:off x="7781925" y="152400"/>
            <a:ext cx="13176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58F1F674-FA79-47A2-ACCB-8F87CE9BB97B}" type="slidenum">
              <a:rPr lang="it-IT" altLang="it-IT" sz="1600" smtClean="0">
                <a:solidFill>
                  <a:srgbClr val="FF9900"/>
                </a:solidFill>
              </a:rPr>
              <a:pPr/>
              <a:t>15</a:t>
            </a:fld>
            <a:endParaRPr lang="it-IT" altLang="it-IT" sz="1600" smtClean="0">
              <a:solidFill>
                <a:srgbClr val="FF9900"/>
              </a:solidFill>
            </a:endParaRPr>
          </a:p>
        </p:txBody>
      </p:sp>
      <p:grpSp>
        <p:nvGrpSpPr>
          <p:cNvPr id="153604" name="Gruppo 5"/>
          <p:cNvGrpSpPr>
            <a:grpSpLocks/>
          </p:cNvGrpSpPr>
          <p:nvPr/>
        </p:nvGrpSpPr>
        <p:grpSpPr bwMode="auto">
          <a:xfrm>
            <a:off x="574675" y="908050"/>
            <a:ext cx="8304213" cy="5589588"/>
            <a:chOff x="767408" y="908720"/>
            <a:chExt cx="11069799" cy="5589239"/>
          </a:xfrm>
        </p:grpSpPr>
        <p:pic>
          <p:nvPicPr>
            <p:cNvPr id="1536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908720"/>
              <a:ext cx="11069799" cy="558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3607" name="Connettore 1 4"/>
            <p:cNvCxnSpPr>
              <a:cxnSpLocks noChangeShapeType="1"/>
            </p:cNvCxnSpPr>
            <p:nvPr/>
          </p:nvCxnSpPr>
          <p:spPr bwMode="auto">
            <a:xfrm flipV="1">
              <a:off x="767408" y="4221088"/>
              <a:ext cx="11069799" cy="72008"/>
            </a:xfrm>
            <a:prstGeom prst="line">
              <a:avLst/>
            </a:prstGeom>
            <a:noFill/>
            <a:ln w="28575"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605" name="CasellaDiTesto 6"/>
          <p:cNvSpPr txBox="1">
            <a:spLocks noChangeArrowheads="1"/>
          </p:cNvSpPr>
          <p:nvPr/>
        </p:nvSpPr>
        <p:spPr bwMode="auto">
          <a:xfrm>
            <a:off x="7451725" y="3703638"/>
            <a:ext cx="1427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a:solidFill>
                  <a:srgbClr val="FF0000"/>
                </a:solidFill>
              </a:rPr>
              <a:t>Equator</a:t>
            </a:r>
          </a:p>
        </p:txBody>
      </p:sp>
    </p:spTree>
    <p:extLst>
      <p:ext uri="{BB962C8B-B14F-4D97-AF65-F5344CB8AC3E}">
        <p14:creationId xmlns:p14="http://schemas.microsoft.com/office/powerpoint/2010/main" val="1177546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olo 1"/>
          <p:cNvSpPr>
            <a:spLocks noGrp="1"/>
          </p:cNvSpPr>
          <p:nvPr>
            <p:ph type="title"/>
          </p:nvPr>
        </p:nvSpPr>
        <p:spPr>
          <a:xfrm>
            <a:off x="755650" y="34925"/>
            <a:ext cx="8137525" cy="838200"/>
          </a:xfrm>
        </p:spPr>
        <p:txBody>
          <a:bodyPr/>
          <a:lstStyle/>
          <a:p>
            <a:r>
              <a:rPr lang="it-IT" altLang="it-IT" smtClean="0">
                <a:solidFill>
                  <a:srgbClr val="0070C0"/>
                </a:solidFill>
              </a:rPr>
              <a:t>Tempo di diffusione del C</a:t>
            </a:r>
            <a:r>
              <a:rPr lang="it-IT" altLang="it-IT" baseline="30000" smtClean="0">
                <a:solidFill>
                  <a:srgbClr val="0070C0"/>
                </a:solidFill>
              </a:rPr>
              <a:t>14</a:t>
            </a:r>
            <a:r>
              <a:rPr lang="it-IT" altLang="it-IT" smtClean="0">
                <a:solidFill>
                  <a:srgbClr val="0070C0"/>
                </a:solidFill>
              </a:rPr>
              <a:t> tra NH e SH (a seguito di test nucleari al circolo polare Artico) </a:t>
            </a:r>
            <a:r>
              <a:rPr lang="it-IT" altLang="it-IT" sz="1600" smtClean="0">
                <a:solidFill>
                  <a:srgbClr val="0070C0"/>
                </a:solidFill>
              </a:rPr>
              <a:t>ref  T. Quirk 2009 Energy &amp; Enviroment</a:t>
            </a:r>
          </a:p>
        </p:txBody>
      </p:sp>
      <p:sp>
        <p:nvSpPr>
          <p:cNvPr id="155651" name="Segnaposto numero diapositiva 2"/>
          <p:cNvSpPr>
            <a:spLocks noGrp="1"/>
          </p:cNvSpPr>
          <p:nvPr>
            <p:ph type="sldNum" sz="quarter" idx="10"/>
          </p:nvPr>
        </p:nvSpPr>
        <p:spPr>
          <a:xfrm>
            <a:off x="10067925" y="152400"/>
            <a:ext cx="13176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A610D501-8BDA-4D0B-A1F9-AE7E4F5793D9}" type="slidenum">
              <a:rPr lang="it-IT" altLang="it-IT" sz="1600" smtClean="0">
                <a:solidFill>
                  <a:srgbClr val="FF9900"/>
                </a:solidFill>
              </a:rPr>
              <a:pPr/>
              <a:t>16</a:t>
            </a:fld>
            <a:endParaRPr lang="it-IT" altLang="it-IT" sz="1600" smtClean="0">
              <a:solidFill>
                <a:srgbClr val="FF9900"/>
              </a:solidFill>
            </a:endParaRPr>
          </a:p>
        </p:txBody>
      </p:sp>
      <p:pic>
        <p:nvPicPr>
          <p:cNvPr id="155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42988"/>
            <a:ext cx="5422900"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6034460" y="1412776"/>
            <a:ext cx="2786012" cy="2246769"/>
          </a:xfrm>
          <a:prstGeom prst="rect">
            <a:avLst/>
          </a:prstGeom>
          <a:noFill/>
        </p:spPr>
        <p:txBody>
          <a:bodyPr wrap="square" rtlCol="0">
            <a:spAutoFit/>
          </a:bodyPr>
          <a:lstStyle/>
          <a:p>
            <a:r>
              <a:rPr lang="it-IT" sz="2800" b="1" dirty="0" smtClean="0">
                <a:solidFill>
                  <a:srgbClr val="FF0000"/>
                </a:solidFill>
              </a:rPr>
              <a:t>L’equatore è una barriera molto impervia tra i due emisferi</a:t>
            </a:r>
            <a:endParaRPr lang="it-IT" sz="2800" b="1" dirty="0">
              <a:solidFill>
                <a:srgbClr val="FF0000"/>
              </a:solidFill>
            </a:endParaRPr>
          </a:p>
        </p:txBody>
      </p:sp>
      <p:sp>
        <p:nvSpPr>
          <p:cNvPr id="3" name="Rettangolo 2"/>
          <p:cNvSpPr/>
          <p:nvPr/>
        </p:nvSpPr>
        <p:spPr>
          <a:xfrm>
            <a:off x="6156176" y="3789040"/>
            <a:ext cx="2483768" cy="1754326"/>
          </a:xfrm>
          <a:prstGeom prst="rect">
            <a:avLst/>
          </a:prstGeom>
        </p:spPr>
        <p:txBody>
          <a:bodyPr wrap="square">
            <a:spAutoFit/>
          </a:bodyPr>
          <a:lstStyle/>
          <a:p>
            <a:r>
              <a:rPr lang="en-AU" altLang="it-IT" dirty="0"/>
              <a:t>'Chemical equator' keeps southern air clean</a:t>
            </a:r>
            <a:endParaRPr lang="it-IT" altLang="it-IT" dirty="0"/>
          </a:p>
          <a:p>
            <a:r>
              <a:rPr lang="en-AU" altLang="it-IT" dirty="0"/>
              <a:t>Monday, 29 September 2008 Michael Reilly. </a:t>
            </a:r>
            <a:endParaRPr lang="it-IT" altLang="it-IT" dirty="0"/>
          </a:p>
        </p:txBody>
      </p:sp>
    </p:spTree>
    <p:extLst>
      <p:ext uri="{BB962C8B-B14F-4D97-AF65-F5344CB8AC3E}">
        <p14:creationId xmlns:p14="http://schemas.microsoft.com/office/powerpoint/2010/main" val="4080326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olo 1"/>
          <p:cNvSpPr>
            <a:spLocks noGrp="1"/>
          </p:cNvSpPr>
          <p:nvPr>
            <p:ph type="title"/>
          </p:nvPr>
        </p:nvSpPr>
        <p:spPr>
          <a:xfrm>
            <a:off x="719138" y="34925"/>
            <a:ext cx="8380412" cy="838200"/>
          </a:xfrm>
        </p:spPr>
        <p:txBody>
          <a:bodyPr/>
          <a:lstStyle/>
          <a:p>
            <a:r>
              <a:rPr lang="it-IT" altLang="it-IT" sz="2400" smtClean="0">
                <a:solidFill>
                  <a:srgbClr val="0033CC"/>
                </a:solidFill>
              </a:rPr>
              <a:t>Variazione della concentrazione di CO</a:t>
            </a:r>
            <a:r>
              <a:rPr lang="it-IT" altLang="it-IT" sz="2400" baseline="-25000" smtClean="0">
                <a:solidFill>
                  <a:srgbClr val="0033CC"/>
                </a:solidFill>
              </a:rPr>
              <a:t>2</a:t>
            </a:r>
            <a:r>
              <a:rPr lang="it-IT" altLang="it-IT" sz="2400" smtClean="0">
                <a:solidFill>
                  <a:srgbClr val="0033CC"/>
                </a:solidFill>
              </a:rPr>
              <a:t> tra emisfero nord ed emisfero sud (NOAA)</a:t>
            </a:r>
            <a:endParaRPr lang="it-IT" altLang="it-IT" sz="2400" smtClean="0"/>
          </a:p>
        </p:txBody>
      </p:sp>
      <p:sp>
        <p:nvSpPr>
          <p:cNvPr id="152579" name="Segnaposto numero diapositiva 2"/>
          <p:cNvSpPr>
            <a:spLocks noGrp="1"/>
          </p:cNvSpPr>
          <p:nvPr>
            <p:ph type="sldNum" sz="quarter" idx="10"/>
          </p:nvPr>
        </p:nvSpPr>
        <p:spPr>
          <a:xfrm>
            <a:off x="7851775" y="152400"/>
            <a:ext cx="1247775" cy="182563"/>
          </a:xfrm>
          <a:noFill/>
        </p:spPr>
        <p:txBody>
          <a:bodyPr/>
          <a:lstStyle>
            <a:lvl1pPr>
              <a:defRPr sz="2000" b="1">
                <a:solidFill>
                  <a:schemeClr val="tx1"/>
                </a:solidFill>
                <a:latin typeface="Arial" pitchFamily="34" charset="0"/>
                <a:ea typeface="MS PGothic" pitchFamily="34" charset="-128"/>
              </a:defRPr>
            </a:lvl1pPr>
            <a:lvl2pPr marL="557213" indent="-214313">
              <a:defRPr sz="2000" b="1">
                <a:solidFill>
                  <a:schemeClr val="tx1"/>
                </a:solidFill>
                <a:latin typeface="Arial" pitchFamily="34" charset="0"/>
                <a:ea typeface="MS PGothic" pitchFamily="34" charset="-128"/>
              </a:defRPr>
            </a:lvl2pPr>
            <a:lvl3pPr marL="857250" indent="-171450">
              <a:defRPr sz="2000" b="1">
                <a:solidFill>
                  <a:schemeClr val="tx1"/>
                </a:solidFill>
                <a:latin typeface="Arial" pitchFamily="34" charset="0"/>
                <a:ea typeface="MS PGothic" pitchFamily="34" charset="-128"/>
              </a:defRPr>
            </a:lvl3pPr>
            <a:lvl4pPr marL="1200150" indent="-171450">
              <a:defRPr sz="2000" b="1">
                <a:solidFill>
                  <a:schemeClr val="tx1"/>
                </a:solidFill>
                <a:latin typeface="Arial" pitchFamily="34" charset="0"/>
                <a:ea typeface="MS PGothic" pitchFamily="34" charset="-128"/>
              </a:defRPr>
            </a:lvl4pPr>
            <a:lvl5pPr marL="1543050" indent="-171450">
              <a:defRPr sz="2000" b="1">
                <a:solidFill>
                  <a:schemeClr val="tx1"/>
                </a:solidFill>
                <a:latin typeface="Arial" pitchFamily="34" charset="0"/>
                <a:ea typeface="MS PGothic" pitchFamily="34" charset="-128"/>
              </a:defRPr>
            </a:lvl5pPr>
            <a:lvl6pPr marL="2000250" indent="-171450" eaLnBrk="0" fontAlgn="base" hangingPunct="0">
              <a:spcBef>
                <a:spcPct val="0"/>
              </a:spcBef>
              <a:spcAft>
                <a:spcPct val="0"/>
              </a:spcAft>
              <a:defRPr sz="2000" b="1">
                <a:solidFill>
                  <a:schemeClr val="tx1"/>
                </a:solidFill>
                <a:latin typeface="Arial" pitchFamily="34" charset="0"/>
                <a:ea typeface="MS PGothic" pitchFamily="34" charset="-128"/>
              </a:defRPr>
            </a:lvl6pPr>
            <a:lvl7pPr marL="2457450" indent="-171450" eaLnBrk="0" fontAlgn="base" hangingPunct="0">
              <a:spcBef>
                <a:spcPct val="0"/>
              </a:spcBef>
              <a:spcAft>
                <a:spcPct val="0"/>
              </a:spcAft>
              <a:defRPr sz="2000" b="1">
                <a:solidFill>
                  <a:schemeClr val="tx1"/>
                </a:solidFill>
                <a:latin typeface="Arial" pitchFamily="34" charset="0"/>
                <a:ea typeface="MS PGothic" pitchFamily="34" charset="-128"/>
              </a:defRPr>
            </a:lvl7pPr>
            <a:lvl8pPr marL="2914650" indent="-171450" eaLnBrk="0" fontAlgn="base" hangingPunct="0">
              <a:spcBef>
                <a:spcPct val="0"/>
              </a:spcBef>
              <a:spcAft>
                <a:spcPct val="0"/>
              </a:spcAft>
              <a:defRPr sz="2000" b="1">
                <a:solidFill>
                  <a:schemeClr val="tx1"/>
                </a:solidFill>
                <a:latin typeface="Arial" pitchFamily="34" charset="0"/>
                <a:ea typeface="MS PGothic" pitchFamily="34" charset="-128"/>
              </a:defRPr>
            </a:lvl8pPr>
            <a:lvl9pPr marL="3371850" indent="-17145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34A46D17-1D27-4C64-A544-A2CF2A129230}" type="slidenum">
              <a:rPr lang="it-IT" altLang="it-IT" sz="1200" smtClean="0">
                <a:solidFill>
                  <a:srgbClr val="FF9900"/>
                </a:solidFill>
              </a:rPr>
              <a:pPr/>
              <a:t>17</a:t>
            </a:fld>
            <a:endParaRPr lang="it-IT" altLang="it-IT" sz="1200" smtClean="0">
              <a:solidFill>
                <a:srgbClr val="FF9900"/>
              </a:solidFill>
            </a:endParaRPr>
          </a:p>
        </p:txBody>
      </p:sp>
      <p:pic>
        <p:nvPicPr>
          <p:cNvPr id="152580" name="Picture 2" descr="https://upload.wikimedia.org/wikipedia/commons/9/99/Global_distribution_of_Carbon_Diox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3950"/>
            <a:ext cx="8497888"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CasellaDiTesto 1"/>
          <p:cNvSpPr txBox="1">
            <a:spLocks noChangeArrowheads="1"/>
          </p:cNvSpPr>
          <p:nvPr/>
        </p:nvSpPr>
        <p:spPr bwMode="auto">
          <a:xfrm>
            <a:off x="1547813" y="1844675"/>
            <a:ext cx="2087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a:solidFill>
                  <a:srgbClr val="FF0000"/>
                </a:solidFill>
              </a:rPr>
              <a:t>Att. scala</a:t>
            </a:r>
          </a:p>
        </p:txBody>
      </p:sp>
    </p:spTree>
    <p:extLst>
      <p:ext uri="{BB962C8B-B14F-4D97-AF65-F5344CB8AC3E}">
        <p14:creationId xmlns:p14="http://schemas.microsoft.com/office/powerpoint/2010/main" val="455548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olo 1"/>
          <p:cNvSpPr>
            <a:spLocks noGrp="1"/>
          </p:cNvSpPr>
          <p:nvPr>
            <p:ph type="title"/>
          </p:nvPr>
        </p:nvSpPr>
        <p:spPr>
          <a:xfrm>
            <a:off x="684213" y="87313"/>
            <a:ext cx="8459787" cy="838200"/>
          </a:xfrm>
        </p:spPr>
        <p:txBody>
          <a:bodyPr/>
          <a:lstStyle/>
          <a:p>
            <a:r>
              <a:rPr lang="it-IT" altLang="it-IT" sz="2400" smtClean="0">
                <a:solidFill>
                  <a:srgbClr val="0033CC"/>
                </a:solidFill>
              </a:rPr>
              <a:t>Confronto della concentrazione di CH</a:t>
            </a:r>
            <a:r>
              <a:rPr lang="it-IT" altLang="it-IT" sz="2400" baseline="-25000" smtClean="0">
                <a:solidFill>
                  <a:srgbClr val="0033CC"/>
                </a:solidFill>
              </a:rPr>
              <a:t>4</a:t>
            </a:r>
            <a:r>
              <a:rPr lang="it-IT" altLang="it-IT" sz="2400" smtClean="0">
                <a:solidFill>
                  <a:srgbClr val="0033CC"/>
                </a:solidFill>
              </a:rPr>
              <a:t> tra Emisfero Nord ed Emisfero Sud</a:t>
            </a:r>
          </a:p>
        </p:txBody>
      </p:sp>
      <p:sp>
        <p:nvSpPr>
          <p:cNvPr id="158723" name="Segnaposto numero diapositiva 2"/>
          <p:cNvSpPr>
            <a:spLocks noGrp="1"/>
          </p:cNvSpPr>
          <p:nvPr>
            <p:ph type="sldNum" sz="quarter" idx="10"/>
          </p:nvPr>
        </p:nvSpPr>
        <p:spPr>
          <a:xfrm>
            <a:off x="10067925" y="152400"/>
            <a:ext cx="13176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DD3A5FCA-A6A4-4C21-819F-1AEFC9E0A667}" type="slidenum">
              <a:rPr lang="it-IT" altLang="it-IT" sz="1600" smtClean="0">
                <a:solidFill>
                  <a:srgbClr val="FF9900"/>
                </a:solidFill>
              </a:rPr>
              <a:pPr/>
              <a:t>18</a:t>
            </a:fld>
            <a:endParaRPr lang="it-IT" altLang="it-IT" sz="1600" smtClean="0">
              <a:solidFill>
                <a:srgbClr val="FF9900"/>
              </a:solidFill>
            </a:endParaRPr>
          </a:p>
        </p:txBody>
      </p:sp>
      <p:pic>
        <p:nvPicPr>
          <p:cNvPr id="158724" name="Picture 2" descr="http://www.climate4you.com/images/CH4%20Since198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113" y="908050"/>
            <a:ext cx="62865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Rettangolo 3"/>
          <p:cNvSpPr>
            <a:spLocks noChangeArrowheads="1"/>
          </p:cNvSpPr>
          <p:nvPr/>
        </p:nvSpPr>
        <p:spPr bwMode="auto">
          <a:xfrm>
            <a:off x="425450" y="5661025"/>
            <a:ext cx="861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20000"/>
              </a:spcBef>
            </a:pPr>
            <a:r>
              <a:rPr lang="en-US" altLang="it-IT" sz="1200" b="0" i="1">
                <a:solidFill>
                  <a:srgbClr val="0070C0"/>
                </a:solidFill>
              </a:rPr>
              <a:t>Diagram showing variations of atmospheric CH</a:t>
            </a:r>
            <a:r>
              <a:rPr lang="en-US" altLang="it-IT" sz="1200" b="0" i="1" baseline="-25000">
                <a:solidFill>
                  <a:srgbClr val="0070C0"/>
                </a:solidFill>
              </a:rPr>
              <a:t>4</a:t>
            </a:r>
            <a:r>
              <a:rPr lang="en-US" altLang="it-IT" sz="1200" b="0" i="1">
                <a:solidFill>
                  <a:srgbClr val="0070C0"/>
                </a:solidFill>
              </a:rPr>
              <a:t> since 1984 at Storhofdi, Vestmannaeyjar, Iceland (63.40 N, 20.29 W) and Tasmania, Australia (40.53 S, 144.30 E). The thin lines show weekly values, while the thick lines show the running annual average value. The Vestmannaeyjar observatory is located 127 m above sea level. The Tasmania measurements are carried out from aircraft between 0 and 1000 m above sea level. Last diagram update: 11 April 2010.</a:t>
            </a:r>
            <a:endParaRPr lang="it-IT" altLang="it-IT" sz="1200" b="0">
              <a:solidFill>
                <a:srgbClr val="0070C0"/>
              </a:solidFill>
            </a:endParaRPr>
          </a:p>
        </p:txBody>
      </p:sp>
      <p:sp>
        <p:nvSpPr>
          <p:cNvPr id="158726" name="CasellaDiTesto 1"/>
          <p:cNvSpPr txBox="1">
            <a:spLocks noChangeArrowheads="1"/>
          </p:cNvSpPr>
          <p:nvPr/>
        </p:nvSpPr>
        <p:spPr bwMode="auto">
          <a:xfrm>
            <a:off x="206375" y="1412875"/>
            <a:ext cx="2565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1600">
                <a:solidFill>
                  <a:srgbClr val="0033CC"/>
                </a:solidFill>
              </a:rPr>
              <a:t>Noaa -</a:t>
            </a:r>
            <a:r>
              <a:rPr lang="en-US" altLang="it-IT" sz="1600">
                <a:solidFill>
                  <a:srgbClr val="0033CC"/>
                </a:solidFill>
              </a:rPr>
              <a:t>Global Network for Measurements of Greenhouse Gases in the Atmosphere</a:t>
            </a:r>
            <a:endParaRPr lang="it-IT" altLang="it-IT" sz="1600">
              <a:solidFill>
                <a:srgbClr val="0033CC"/>
              </a:solidFill>
            </a:endParaRPr>
          </a:p>
        </p:txBody>
      </p:sp>
    </p:spTree>
    <p:extLst>
      <p:ext uri="{BB962C8B-B14F-4D97-AF65-F5344CB8AC3E}">
        <p14:creationId xmlns:p14="http://schemas.microsoft.com/office/powerpoint/2010/main" val="2459545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egnaposto numero diapositiva 1"/>
          <p:cNvSpPr>
            <a:spLocks noGrp="1"/>
          </p:cNvSpPr>
          <p:nvPr>
            <p:ph type="sldNum" sz="quarter" idx="10"/>
          </p:nvPr>
        </p:nvSpPr>
        <p:spPr>
          <a:xfrm>
            <a:off x="10125075" y="971550"/>
            <a:ext cx="1260475" cy="184150"/>
          </a:xfrm>
          <a:noFill/>
        </p:spPr>
        <p:txBody>
          <a:bodyPr/>
          <a:lstStyle>
            <a:lvl1pPr>
              <a:defRPr sz="2000" b="1">
                <a:solidFill>
                  <a:schemeClr val="tx1"/>
                </a:solidFill>
                <a:latin typeface="Arial" pitchFamily="34" charset="0"/>
                <a:ea typeface="MS PGothic" pitchFamily="34" charset="-128"/>
              </a:defRPr>
            </a:lvl1pPr>
            <a:lvl2pPr marL="557213" indent="-214313">
              <a:defRPr sz="2000" b="1">
                <a:solidFill>
                  <a:schemeClr val="tx1"/>
                </a:solidFill>
                <a:latin typeface="Arial" pitchFamily="34" charset="0"/>
                <a:ea typeface="MS PGothic" pitchFamily="34" charset="-128"/>
              </a:defRPr>
            </a:lvl2pPr>
            <a:lvl3pPr marL="857250" indent="-171450">
              <a:defRPr sz="2000" b="1">
                <a:solidFill>
                  <a:schemeClr val="tx1"/>
                </a:solidFill>
                <a:latin typeface="Arial" pitchFamily="34" charset="0"/>
                <a:ea typeface="MS PGothic" pitchFamily="34" charset="-128"/>
              </a:defRPr>
            </a:lvl3pPr>
            <a:lvl4pPr marL="1200150" indent="-171450">
              <a:defRPr sz="2000" b="1">
                <a:solidFill>
                  <a:schemeClr val="tx1"/>
                </a:solidFill>
                <a:latin typeface="Arial" pitchFamily="34" charset="0"/>
                <a:ea typeface="MS PGothic" pitchFamily="34" charset="-128"/>
              </a:defRPr>
            </a:lvl4pPr>
            <a:lvl5pPr marL="1543050" indent="-171450">
              <a:defRPr sz="2000" b="1">
                <a:solidFill>
                  <a:schemeClr val="tx1"/>
                </a:solidFill>
                <a:latin typeface="Arial" pitchFamily="34" charset="0"/>
                <a:ea typeface="MS PGothic" pitchFamily="34" charset="-128"/>
              </a:defRPr>
            </a:lvl5pPr>
            <a:lvl6pPr marL="2000250" indent="-171450" eaLnBrk="0" fontAlgn="base" hangingPunct="0">
              <a:spcBef>
                <a:spcPct val="0"/>
              </a:spcBef>
              <a:spcAft>
                <a:spcPct val="0"/>
              </a:spcAft>
              <a:defRPr sz="2000" b="1">
                <a:solidFill>
                  <a:schemeClr val="tx1"/>
                </a:solidFill>
                <a:latin typeface="Arial" pitchFamily="34" charset="0"/>
                <a:ea typeface="MS PGothic" pitchFamily="34" charset="-128"/>
              </a:defRPr>
            </a:lvl6pPr>
            <a:lvl7pPr marL="2457450" indent="-171450" eaLnBrk="0" fontAlgn="base" hangingPunct="0">
              <a:spcBef>
                <a:spcPct val="0"/>
              </a:spcBef>
              <a:spcAft>
                <a:spcPct val="0"/>
              </a:spcAft>
              <a:defRPr sz="2000" b="1">
                <a:solidFill>
                  <a:schemeClr val="tx1"/>
                </a:solidFill>
                <a:latin typeface="Arial" pitchFamily="34" charset="0"/>
                <a:ea typeface="MS PGothic" pitchFamily="34" charset="-128"/>
              </a:defRPr>
            </a:lvl7pPr>
            <a:lvl8pPr marL="2914650" indent="-171450" eaLnBrk="0" fontAlgn="base" hangingPunct="0">
              <a:spcBef>
                <a:spcPct val="0"/>
              </a:spcBef>
              <a:spcAft>
                <a:spcPct val="0"/>
              </a:spcAft>
              <a:defRPr sz="2000" b="1">
                <a:solidFill>
                  <a:schemeClr val="tx1"/>
                </a:solidFill>
                <a:latin typeface="Arial" pitchFamily="34" charset="0"/>
                <a:ea typeface="MS PGothic" pitchFamily="34" charset="-128"/>
              </a:defRPr>
            </a:lvl8pPr>
            <a:lvl9pPr marL="3371850" indent="-17145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08D35255-1383-44FA-9ECF-EA6B7743E875}" type="slidenum">
              <a:rPr lang="it-IT" altLang="it-IT" sz="1200" smtClean="0">
                <a:solidFill>
                  <a:srgbClr val="FF9900"/>
                </a:solidFill>
              </a:rPr>
              <a:pPr/>
              <a:t>19</a:t>
            </a:fld>
            <a:endParaRPr lang="it-IT" altLang="it-IT" sz="1200" smtClean="0">
              <a:solidFill>
                <a:srgbClr val="FF9900"/>
              </a:solidFill>
            </a:endParaRPr>
          </a:p>
        </p:txBody>
      </p:sp>
      <p:cxnSp>
        <p:nvCxnSpPr>
          <p:cNvPr id="156675" name="Connettore 2 14"/>
          <p:cNvCxnSpPr>
            <a:cxnSpLocks noChangeShapeType="1"/>
          </p:cNvCxnSpPr>
          <p:nvPr/>
        </p:nvCxnSpPr>
        <p:spPr bwMode="auto">
          <a:xfrm>
            <a:off x="4733925" y="2754313"/>
            <a:ext cx="973138" cy="1158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156676" name="Connettore 1 16"/>
          <p:cNvCxnSpPr>
            <a:cxnSpLocks noChangeShapeType="1"/>
          </p:cNvCxnSpPr>
          <p:nvPr/>
        </p:nvCxnSpPr>
        <p:spPr bwMode="auto">
          <a:xfrm>
            <a:off x="4518025" y="2627313"/>
            <a:ext cx="1098550" cy="3159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156677" name="CasellaDiTesto 36"/>
          <p:cNvSpPr txBox="1">
            <a:spLocks noChangeArrowheads="1"/>
          </p:cNvSpPr>
          <p:nvPr/>
        </p:nvSpPr>
        <p:spPr bwMode="auto">
          <a:xfrm>
            <a:off x="683568" y="251356"/>
            <a:ext cx="83524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1800" dirty="0">
                <a:solidFill>
                  <a:srgbClr val="0070C0"/>
                </a:solidFill>
              </a:rPr>
              <a:t>Andamento della variazione di concentrazione di CO</a:t>
            </a:r>
            <a:r>
              <a:rPr lang="it-IT" altLang="it-IT" sz="1800" baseline="-25000" dirty="0">
                <a:solidFill>
                  <a:srgbClr val="0070C0"/>
                </a:solidFill>
              </a:rPr>
              <a:t>2</a:t>
            </a:r>
            <a:r>
              <a:rPr lang="it-IT" altLang="it-IT" sz="1800" dirty="0">
                <a:solidFill>
                  <a:srgbClr val="0070C0"/>
                </a:solidFill>
              </a:rPr>
              <a:t> dal 1960 al </a:t>
            </a:r>
            <a:r>
              <a:rPr lang="it-IT" altLang="it-IT" sz="1800" dirty="0" smtClean="0">
                <a:solidFill>
                  <a:srgbClr val="0070C0"/>
                </a:solidFill>
              </a:rPr>
              <a:t>2018.</a:t>
            </a:r>
            <a:endParaRPr lang="it-IT" altLang="it-IT" sz="1800" dirty="0">
              <a:solidFill>
                <a:srgbClr val="0070C0"/>
              </a:solidFill>
            </a:endParaRPr>
          </a:p>
        </p:txBody>
      </p:sp>
      <p:sp>
        <p:nvSpPr>
          <p:cNvPr id="156678" name="Text Box 11"/>
          <p:cNvSpPr txBox="1">
            <a:spLocks noChangeArrowheads="1"/>
          </p:cNvSpPr>
          <p:nvPr/>
        </p:nvSpPr>
        <p:spPr bwMode="auto">
          <a:xfrm>
            <a:off x="34925" y="6202363"/>
            <a:ext cx="90011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50000"/>
              </a:spcBef>
            </a:pPr>
            <a:r>
              <a:rPr lang="it-IT" altLang="en-US" sz="1500">
                <a:solidFill>
                  <a:srgbClr val="FF0000"/>
                </a:solidFill>
              </a:rPr>
              <a:t>L’</a:t>
            </a:r>
            <a:r>
              <a:rPr lang="it-IT" altLang="it-IT" sz="1500">
                <a:solidFill>
                  <a:srgbClr val="FF0000"/>
                </a:solidFill>
              </a:rPr>
              <a:t>aumento di concentrazione nell</a:t>
            </a:r>
            <a:r>
              <a:rPr lang="it-IT" altLang="en-US" sz="1500">
                <a:solidFill>
                  <a:srgbClr val="FF0000"/>
                </a:solidFill>
              </a:rPr>
              <a:t>’</a:t>
            </a:r>
            <a:r>
              <a:rPr lang="it-IT" altLang="it-IT" sz="1500">
                <a:solidFill>
                  <a:srgbClr val="FF0000"/>
                </a:solidFill>
              </a:rPr>
              <a:t>atmosfera è molto influenzato dal fenomeno naturale di El Ni</a:t>
            </a:r>
            <a:r>
              <a:rPr lang="en-US" altLang="it-IT" sz="1500">
                <a:solidFill>
                  <a:srgbClr val="FF0000"/>
                </a:solidFill>
              </a:rPr>
              <a:t>ño</a:t>
            </a:r>
          </a:p>
        </p:txBody>
      </p:sp>
      <p:grpSp>
        <p:nvGrpSpPr>
          <p:cNvPr id="15" name="Gruppo 14"/>
          <p:cNvGrpSpPr/>
          <p:nvPr/>
        </p:nvGrpSpPr>
        <p:grpSpPr>
          <a:xfrm>
            <a:off x="344487" y="1196752"/>
            <a:ext cx="8382000" cy="4829176"/>
            <a:chOff x="344487" y="1196752"/>
            <a:chExt cx="8382000" cy="4829176"/>
          </a:xfrm>
        </p:grpSpPr>
        <p:pic>
          <p:nvPicPr>
            <p:cNvPr id="1028" name="Picture 4" descr="http://climate4you.com/images/CO2%20MaunaLoa%20Last12months-previous12monthsGrowthRateSince195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7" y="1196752"/>
              <a:ext cx="8382000" cy="4829176"/>
            </a:xfrm>
            <a:prstGeom prst="rect">
              <a:avLst/>
            </a:prstGeom>
            <a:noFill/>
            <a:extLst>
              <a:ext uri="{909E8E84-426E-40DD-AFC4-6F175D3DCCD1}">
                <a14:hiddenFill xmlns:a14="http://schemas.microsoft.com/office/drawing/2010/main">
                  <a:solidFill>
                    <a:srgbClr val="FFFFFF"/>
                  </a:solidFill>
                </a14:hiddenFill>
              </a:ext>
            </a:extLst>
          </p:spPr>
        </p:pic>
        <p:sp>
          <p:nvSpPr>
            <p:cNvPr id="156682" name="CasellaDiTesto 1"/>
            <p:cNvSpPr txBox="1">
              <a:spLocks noChangeArrowheads="1"/>
            </p:cNvSpPr>
            <p:nvPr/>
          </p:nvSpPr>
          <p:spPr bwMode="auto">
            <a:xfrm>
              <a:off x="3776207" y="2088065"/>
              <a:ext cx="1254328" cy="44663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a:solidFill>
                    <a:srgbClr val="FF0000"/>
                  </a:solidFill>
                </a:rPr>
                <a:t>El Nino</a:t>
              </a:r>
            </a:p>
          </p:txBody>
        </p:sp>
        <p:cxnSp>
          <p:nvCxnSpPr>
            <p:cNvPr id="156683" name="Connettore 2 3"/>
            <p:cNvCxnSpPr>
              <a:cxnSpLocks noChangeShapeType="1"/>
            </p:cNvCxnSpPr>
            <p:nvPr/>
          </p:nvCxnSpPr>
          <p:spPr bwMode="auto">
            <a:xfrm>
              <a:off x="5030535" y="2311382"/>
              <a:ext cx="837609" cy="109506"/>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84" name="Connettore 2 10"/>
            <p:cNvCxnSpPr>
              <a:cxnSpLocks noChangeShapeType="1"/>
            </p:cNvCxnSpPr>
            <p:nvPr/>
          </p:nvCxnSpPr>
          <p:spPr bwMode="auto">
            <a:xfrm flipH="1">
              <a:off x="4644009" y="2534699"/>
              <a:ext cx="189476" cy="462253"/>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85" name="Connettore 2 11"/>
            <p:cNvCxnSpPr>
              <a:cxnSpLocks noChangeShapeType="1"/>
              <a:stCxn id="156682" idx="3"/>
            </p:cNvCxnSpPr>
            <p:nvPr/>
          </p:nvCxnSpPr>
          <p:spPr bwMode="auto">
            <a:xfrm flipV="1">
              <a:off x="5030535" y="1967023"/>
              <a:ext cx="2826925" cy="344359"/>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86" name="Connettore 2 12"/>
            <p:cNvCxnSpPr>
              <a:cxnSpLocks noChangeShapeType="1"/>
            </p:cNvCxnSpPr>
            <p:nvPr/>
          </p:nvCxnSpPr>
          <p:spPr bwMode="auto">
            <a:xfrm flipV="1">
              <a:off x="2987824" y="2518047"/>
              <a:ext cx="788383" cy="622921"/>
            </a:xfrm>
            <a:prstGeom prst="straightConnector1">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00761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olo 1"/>
          <p:cNvSpPr>
            <a:spLocks noGrp="1"/>
          </p:cNvSpPr>
          <p:nvPr>
            <p:ph type="title" idx="4294967295"/>
          </p:nvPr>
        </p:nvSpPr>
        <p:spPr>
          <a:xfrm>
            <a:off x="827088" y="106363"/>
            <a:ext cx="6607175" cy="585787"/>
          </a:xfrm>
        </p:spPr>
        <p:txBody>
          <a:bodyPr/>
          <a:lstStyle/>
          <a:p>
            <a:r>
              <a:rPr lang="it-IT" altLang="it-IT" sz="3200" smtClean="0">
                <a:solidFill>
                  <a:srgbClr val="2D2DB9"/>
                </a:solidFill>
              </a:rPr>
              <a:t>Clima locale e clima globale    (1)</a:t>
            </a:r>
          </a:p>
        </p:txBody>
      </p:sp>
      <p:sp>
        <p:nvSpPr>
          <p:cNvPr id="112643" name="Segnaposto numero diapositiva 2"/>
          <p:cNvSpPr txBox="1">
            <a:spLocks noGrp="1"/>
          </p:cNvSpPr>
          <p:nvPr/>
        </p:nvSpPr>
        <p:spPr bwMode="auto">
          <a:xfrm>
            <a:off x="6762750" y="152400"/>
            <a:ext cx="1204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0" bIns="0">
            <a:spAutoFit/>
          </a:bodyPr>
          <a:lstStyle>
            <a:lvl1pPr>
              <a:spcBef>
                <a:spcPct val="20000"/>
              </a:spcBef>
              <a:buChar char="•"/>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sz="2400">
                <a:solidFill>
                  <a:schemeClr val="tx1"/>
                </a:solidFill>
                <a:latin typeface="Arial" pitchFamily="34" charset="0"/>
                <a:ea typeface="MS PGothic" pitchFamily="34" charset="-128"/>
              </a:defRPr>
            </a:lvl3pPr>
            <a:lvl4pPr marL="1600200" indent="-228600">
              <a:spcBef>
                <a:spcPct val="20000"/>
              </a:spcBef>
              <a:buClr>
                <a:srgbClr val="004C80"/>
              </a:buClr>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Minion Web" charset="0"/>
                <a:ea typeface="MS PGothic" pitchFamily="34" charset="-128"/>
              </a:defRPr>
            </a:lvl9pPr>
          </a:lstStyle>
          <a:p>
            <a:pPr algn="r">
              <a:buFontTx/>
              <a:buNone/>
            </a:pPr>
            <a:fld id="{DBED6082-16BB-41A1-B3D4-D2F91E4BAD9C}" type="slidenum">
              <a:rPr lang="it-IT" altLang="it-IT" sz="1600">
                <a:solidFill>
                  <a:srgbClr val="FF9900"/>
                </a:solidFill>
              </a:rPr>
              <a:pPr algn="r">
                <a:buFontTx/>
                <a:buNone/>
              </a:pPr>
              <a:t>2</a:t>
            </a:fld>
            <a:endParaRPr lang="it-IT" altLang="it-IT" sz="1600">
              <a:solidFill>
                <a:srgbClr val="FF9900"/>
              </a:solidFill>
            </a:endParaRPr>
          </a:p>
        </p:txBody>
      </p:sp>
      <p:sp>
        <p:nvSpPr>
          <p:cNvPr id="4" name="CasellaDiTesto 3"/>
          <p:cNvSpPr txBox="1">
            <a:spLocks noChangeArrowheads="1"/>
          </p:cNvSpPr>
          <p:nvPr/>
        </p:nvSpPr>
        <p:spPr bwMode="auto">
          <a:xfrm>
            <a:off x="142304" y="1076796"/>
            <a:ext cx="8966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sz="2400">
                <a:solidFill>
                  <a:schemeClr val="tx1"/>
                </a:solidFill>
                <a:latin typeface="Arial" pitchFamily="34" charset="0"/>
                <a:ea typeface="MS PGothic" pitchFamily="34" charset="-128"/>
              </a:defRPr>
            </a:lvl3pPr>
            <a:lvl4pPr marL="1600200" indent="-228600">
              <a:spcBef>
                <a:spcPct val="20000"/>
              </a:spcBef>
              <a:buClr>
                <a:srgbClr val="004C80"/>
              </a:buClr>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Minion Web" charset="0"/>
                <a:ea typeface="MS PGothic" pitchFamily="34" charset="-128"/>
              </a:defRPr>
            </a:lvl9pPr>
          </a:lstStyle>
          <a:p>
            <a:pPr>
              <a:spcBef>
                <a:spcPct val="0"/>
              </a:spcBef>
              <a:buFont typeface="Wingdings" pitchFamily="2" charset="2"/>
              <a:buChar char="Ø"/>
            </a:pPr>
            <a:r>
              <a:rPr lang="it-IT" altLang="it-IT" b="1" dirty="0">
                <a:solidFill>
                  <a:srgbClr val="2D2DB9"/>
                </a:solidFill>
              </a:rPr>
              <a:t>Il </a:t>
            </a:r>
            <a:r>
              <a:rPr lang="it-IT" altLang="it-IT" b="1" dirty="0">
                <a:solidFill>
                  <a:srgbClr val="FF0000"/>
                </a:solidFill>
              </a:rPr>
              <a:t>clima locale</a:t>
            </a:r>
            <a:r>
              <a:rPr lang="it-IT" altLang="it-IT" b="1" dirty="0">
                <a:solidFill>
                  <a:srgbClr val="2D2DB9"/>
                </a:solidFill>
              </a:rPr>
              <a:t> è relativo a una certa area della superficie terrestre che può essere più o meno estesa ( ad esempio la città di Milano  o la pianura padana). </a:t>
            </a:r>
          </a:p>
          <a:p>
            <a:pPr>
              <a:spcBef>
                <a:spcPct val="0"/>
              </a:spcBef>
              <a:buFont typeface="Wingdings" pitchFamily="2" charset="2"/>
              <a:buChar char="Ø"/>
            </a:pPr>
            <a:endParaRPr lang="it-IT" altLang="it-IT" b="1" dirty="0">
              <a:solidFill>
                <a:srgbClr val="2D2DB9"/>
              </a:solidFill>
            </a:endParaRPr>
          </a:p>
          <a:p>
            <a:pPr>
              <a:spcBef>
                <a:spcPct val="0"/>
              </a:spcBef>
              <a:buFont typeface="Wingdings" pitchFamily="2" charset="2"/>
              <a:buChar char="Ø"/>
            </a:pPr>
            <a:endParaRPr lang="it-IT" altLang="it-IT" b="1" dirty="0">
              <a:solidFill>
                <a:srgbClr val="2D2DB9"/>
              </a:solidFill>
            </a:endParaRPr>
          </a:p>
          <a:p>
            <a:pPr>
              <a:spcBef>
                <a:spcPct val="0"/>
              </a:spcBef>
              <a:buFont typeface="Wingdings" pitchFamily="2" charset="2"/>
              <a:buChar char="Ø"/>
            </a:pPr>
            <a:r>
              <a:rPr lang="it-IT" altLang="it-IT" b="1" dirty="0">
                <a:solidFill>
                  <a:srgbClr val="2D2DB9"/>
                </a:solidFill>
              </a:rPr>
              <a:t>Il </a:t>
            </a:r>
            <a:r>
              <a:rPr lang="it-IT" altLang="it-IT" b="1" dirty="0">
                <a:solidFill>
                  <a:srgbClr val="E31303"/>
                </a:solidFill>
              </a:rPr>
              <a:t>clima globale</a:t>
            </a:r>
            <a:r>
              <a:rPr lang="it-IT" altLang="it-IT" b="1" dirty="0">
                <a:solidFill>
                  <a:srgbClr val="2D2DB9"/>
                </a:solidFill>
              </a:rPr>
              <a:t> riguarda tutto il pianeta. Il parametro principe per caratterizzalo</a:t>
            </a:r>
            <a:r>
              <a:rPr lang="it-IT" altLang="it-IT" b="1" dirty="0">
                <a:solidFill>
                  <a:srgbClr val="FF0000"/>
                </a:solidFill>
              </a:rPr>
              <a:t> </a:t>
            </a:r>
            <a:r>
              <a:rPr lang="it-IT" altLang="it-IT" b="1" dirty="0">
                <a:solidFill>
                  <a:srgbClr val="2D2DB9"/>
                </a:solidFill>
              </a:rPr>
              <a:t>è la </a:t>
            </a:r>
            <a:r>
              <a:rPr lang="it-IT" altLang="it-IT" b="1" dirty="0">
                <a:solidFill>
                  <a:srgbClr val="FF0000"/>
                </a:solidFill>
              </a:rPr>
              <a:t>temperatura globale media (</a:t>
            </a:r>
            <a:r>
              <a:rPr lang="it-IT" altLang="it-IT" b="1" dirty="0" err="1">
                <a:solidFill>
                  <a:srgbClr val="FF0000"/>
                </a:solidFill>
              </a:rPr>
              <a:t>Tgm</a:t>
            </a:r>
            <a:r>
              <a:rPr lang="it-IT" altLang="it-IT" b="1" dirty="0">
                <a:solidFill>
                  <a:srgbClr val="FF0000"/>
                </a:solidFill>
              </a:rPr>
              <a:t>) </a:t>
            </a:r>
            <a:r>
              <a:rPr lang="it-IT" altLang="it-IT" b="1" dirty="0">
                <a:solidFill>
                  <a:srgbClr val="3333CC"/>
                </a:solidFill>
              </a:rPr>
              <a:t>che riassume tutti i parametri importanti: in particolare la copertura niveo-glaciale e il livello del mare.</a:t>
            </a:r>
            <a:r>
              <a:rPr lang="it-IT" altLang="it-IT" b="1" dirty="0">
                <a:solidFill>
                  <a:srgbClr val="2D2DB9"/>
                </a:solidFill>
              </a:rPr>
              <a:t> </a:t>
            </a:r>
          </a:p>
          <a:p>
            <a:pPr>
              <a:spcBef>
                <a:spcPct val="0"/>
              </a:spcBef>
              <a:buFont typeface="Wingdings" pitchFamily="2" charset="2"/>
              <a:buNone/>
            </a:pPr>
            <a:endParaRPr lang="it-IT" altLang="it-IT" b="1" dirty="0">
              <a:solidFill>
                <a:srgbClr val="2D2DB9"/>
              </a:solidFill>
            </a:endParaRPr>
          </a:p>
          <a:p>
            <a:pPr>
              <a:spcBef>
                <a:spcPct val="0"/>
              </a:spcBef>
              <a:buFont typeface="Wingdings" pitchFamily="2" charset="2"/>
              <a:buChar char="Ø"/>
            </a:pPr>
            <a:endParaRPr lang="it-IT" altLang="it-IT" b="1" dirty="0">
              <a:solidFill>
                <a:srgbClr val="2D2DB9"/>
              </a:solidFill>
            </a:endParaRPr>
          </a:p>
          <a:p>
            <a:pPr>
              <a:spcBef>
                <a:spcPct val="0"/>
              </a:spcBef>
              <a:buFont typeface="Wingdings" pitchFamily="2" charset="2"/>
              <a:buChar char="Ø"/>
            </a:pPr>
            <a:r>
              <a:rPr lang="it-IT" altLang="it-IT" b="1" dirty="0">
                <a:solidFill>
                  <a:srgbClr val="2D2DB9"/>
                </a:solidFill>
              </a:rPr>
              <a:t>Dal 1850 esiste una rete di rilevamento sempre più attendibile  delle </a:t>
            </a:r>
            <a:r>
              <a:rPr lang="it-IT" altLang="it-IT" b="1" dirty="0" smtClean="0">
                <a:solidFill>
                  <a:srgbClr val="2D2DB9"/>
                </a:solidFill>
              </a:rPr>
              <a:t>temperature </a:t>
            </a:r>
            <a:r>
              <a:rPr lang="it-IT" altLang="it-IT" b="1" dirty="0">
                <a:solidFill>
                  <a:srgbClr val="2D2DB9"/>
                </a:solidFill>
              </a:rPr>
              <a:t>che copre tutto il pianeta (a livello di superficie e a livello </a:t>
            </a:r>
            <a:r>
              <a:rPr lang="it-IT" altLang="it-IT" b="1" dirty="0" smtClean="0">
                <a:solidFill>
                  <a:srgbClr val="2D2DB9"/>
                </a:solidFill>
              </a:rPr>
              <a:t>atmosferico con rilievi satellitari) </a:t>
            </a:r>
            <a:r>
              <a:rPr lang="it-IT" altLang="it-IT" b="1" dirty="0">
                <a:solidFill>
                  <a:srgbClr val="2D2DB9"/>
                </a:solidFill>
              </a:rPr>
              <a:t>e che permette di risalire alla </a:t>
            </a:r>
            <a:r>
              <a:rPr lang="it-IT" altLang="it-IT" b="1" dirty="0" err="1">
                <a:solidFill>
                  <a:srgbClr val="2D2DB9"/>
                </a:solidFill>
              </a:rPr>
              <a:t>Tgm</a:t>
            </a:r>
            <a:r>
              <a:rPr lang="it-IT" altLang="it-IT" b="1" dirty="0">
                <a:solidFill>
                  <a:srgbClr val="2D2DB9"/>
                </a:solidFill>
              </a:rPr>
              <a:t>. Per il passato si utilizzano vari segni (</a:t>
            </a:r>
            <a:r>
              <a:rPr lang="it-IT" altLang="it-IT" b="1" dirty="0" err="1">
                <a:solidFill>
                  <a:srgbClr val="2D2DB9"/>
                </a:solidFill>
              </a:rPr>
              <a:t>proxi</a:t>
            </a:r>
            <a:r>
              <a:rPr lang="it-IT" altLang="it-IT" b="1" dirty="0">
                <a:solidFill>
                  <a:srgbClr val="2D2DB9"/>
                </a:solidFill>
              </a:rPr>
              <a:t> data) che il clima globale ha lasciato sulla terra per ricostruire approssimativamente la </a:t>
            </a:r>
            <a:r>
              <a:rPr lang="it-IT" altLang="it-IT" b="1" dirty="0" err="1">
                <a:solidFill>
                  <a:srgbClr val="2D2DB9"/>
                </a:solidFill>
              </a:rPr>
              <a:t>Tgm</a:t>
            </a:r>
            <a:r>
              <a:rPr lang="it-IT" altLang="it-IT" b="1" dirty="0">
                <a:solidFill>
                  <a:srgbClr val="2D2DB9"/>
                </a:solidFill>
              </a:rPr>
              <a:t>.</a:t>
            </a:r>
          </a:p>
        </p:txBody>
      </p:sp>
    </p:spTree>
    <p:extLst>
      <p:ext uri="{BB962C8B-B14F-4D97-AF65-F5344CB8AC3E}">
        <p14:creationId xmlns:p14="http://schemas.microsoft.com/office/powerpoint/2010/main" val="1744125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egnaposto numero diapositiva 3"/>
          <p:cNvSpPr>
            <a:spLocks noGrp="1"/>
          </p:cNvSpPr>
          <p:nvPr>
            <p:ph type="sldNum" sz="quarter" idx="10"/>
          </p:nvPr>
        </p:nvSpPr>
        <p:spPr>
          <a:xfrm>
            <a:off x="6650038" y="152400"/>
            <a:ext cx="13176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34195C3D-39A6-42E8-A57F-F6428F00DC4C}" type="slidenum">
              <a:rPr lang="it-IT" altLang="it-IT" sz="1600" smtClean="0">
                <a:solidFill>
                  <a:srgbClr val="FF9900"/>
                </a:solidFill>
              </a:rPr>
              <a:pPr/>
              <a:t>20</a:t>
            </a:fld>
            <a:endParaRPr lang="it-IT" altLang="it-IT" sz="1600" smtClean="0">
              <a:solidFill>
                <a:srgbClr val="FF9900"/>
              </a:solidFill>
            </a:endParaRPr>
          </a:p>
        </p:txBody>
      </p:sp>
      <p:sp>
        <p:nvSpPr>
          <p:cNvPr id="140291" name="Segnaposto contenuto 2"/>
          <p:cNvSpPr>
            <a:spLocks noGrp="1"/>
          </p:cNvSpPr>
          <p:nvPr>
            <p:ph idx="1"/>
          </p:nvPr>
        </p:nvSpPr>
        <p:spPr>
          <a:xfrm>
            <a:off x="1223963" y="1628775"/>
            <a:ext cx="6696075" cy="3441700"/>
          </a:xfrm>
          <a:solidFill>
            <a:srgbClr val="FFFF00"/>
          </a:solidFill>
          <a:ln w="38100">
            <a:solidFill>
              <a:srgbClr val="0070C0"/>
            </a:solidFill>
            <a:miter lim="800000"/>
            <a:headEnd/>
            <a:tailEnd/>
          </a:ln>
        </p:spPr>
        <p:txBody>
          <a:bodyPr/>
          <a:lstStyle/>
          <a:p>
            <a:pPr marL="0" indent="0" algn="ctr">
              <a:buNone/>
            </a:pPr>
            <a:r>
              <a:rPr lang="it-IT" altLang="it-IT" sz="4400" b="1" dirty="0" smtClean="0">
                <a:solidFill>
                  <a:srgbClr val="0070C0"/>
                </a:solidFill>
              </a:rPr>
              <a:t>L</a:t>
            </a:r>
            <a:r>
              <a:rPr lang="it-IT" altLang="en-US" sz="4400" b="1" dirty="0" smtClean="0">
                <a:solidFill>
                  <a:srgbClr val="0070C0"/>
                </a:solidFill>
              </a:rPr>
              <a:t>’</a:t>
            </a:r>
            <a:r>
              <a:rPr lang="it-IT" altLang="it-IT" sz="4400" b="1" dirty="0" smtClean="0">
                <a:solidFill>
                  <a:srgbClr val="0070C0"/>
                </a:solidFill>
              </a:rPr>
              <a:t>aumento della concentrazione della CO</a:t>
            </a:r>
            <a:r>
              <a:rPr lang="it-IT" altLang="it-IT" sz="3200" b="1" dirty="0" smtClean="0">
                <a:solidFill>
                  <a:srgbClr val="0070C0"/>
                </a:solidFill>
              </a:rPr>
              <a:t>2</a:t>
            </a:r>
            <a:r>
              <a:rPr lang="it-IT" altLang="it-IT" sz="4400" b="1" dirty="0" smtClean="0">
                <a:solidFill>
                  <a:srgbClr val="0070C0"/>
                </a:solidFill>
              </a:rPr>
              <a:t>  in atmosfera è dovuto a emissioni da attività antropiche?</a:t>
            </a:r>
          </a:p>
          <a:p>
            <a:pPr algn="ctr"/>
            <a:endParaRPr lang="it-IT" altLang="it-IT" sz="4400" b="1" dirty="0" smtClean="0">
              <a:solidFill>
                <a:srgbClr val="0070C0"/>
              </a:solidFill>
            </a:endParaRPr>
          </a:p>
        </p:txBody>
      </p:sp>
    </p:spTree>
    <p:extLst>
      <p:ext uri="{BB962C8B-B14F-4D97-AF65-F5344CB8AC3E}">
        <p14:creationId xmlns:p14="http://schemas.microsoft.com/office/powerpoint/2010/main" val="1411498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olo 1"/>
          <p:cNvSpPr>
            <a:spLocks noGrp="1"/>
          </p:cNvSpPr>
          <p:nvPr>
            <p:ph type="title"/>
          </p:nvPr>
        </p:nvSpPr>
        <p:spPr>
          <a:xfrm>
            <a:off x="755650" y="188913"/>
            <a:ext cx="7848600" cy="404812"/>
          </a:xfrm>
        </p:spPr>
        <p:txBody>
          <a:bodyPr/>
          <a:lstStyle/>
          <a:p>
            <a:r>
              <a:rPr lang="it-IT" altLang="it-IT" sz="2400" smtClean="0">
                <a:solidFill>
                  <a:srgbClr val="0033CC"/>
                </a:solidFill>
              </a:rPr>
              <a:t>CO</a:t>
            </a:r>
            <a:r>
              <a:rPr lang="it-IT" altLang="it-IT" sz="1600" smtClean="0">
                <a:solidFill>
                  <a:srgbClr val="0033CC"/>
                </a:solidFill>
              </a:rPr>
              <a:t>2 </a:t>
            </a:r>
            <a:r>
              <a:rPr lang="it-IT" altLang="it-IT" sz="2400" smtClean="0">
                <a:solidFill>
                  <a:srgbClr val="0033CC"/>
                </a:solidFill>
              </a:rPr>
              <a:t>e temperature globali  (ultimi 500 milioni di anni)</a:t>
            </a:r>
          </a:p>
        </p:txBody>
      </p:sp>
      <p:sp>
        <p:nvSpPr>
          <p:cNvPr id="164867" name="Segnaposto numero diapositiva 2"/>
          <p:cNvSpPr>
            <a:spLocks noGrp="1"/>
          </p:cNvSpPr>
          <p:nvPr>
            <p:ph type="sldNum" sz="quarter" idx="10"/>
          </p:nvPr>
        </p:nvSpPr>
        <p:spPr>
          <a:xfrm>
            <a:off x="10067925" y="152400"/>
            <a:ext cx="13176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969B633A-2B83-4668-8A4E-743724EE3E10}" type="slidenum">
              <a:rPr lang="it-IT" altLang="it-IT" sz="1600" smtClean="0">
                <a:solidFill>
                  <a:srgbClr val="FF9900"/>
                </a:solidFill>
              </a:rPr>
              <a:pPr/>
              <a:t>21</a:t>
            </a:fld>
            <a:endParaRPr lang="it-IT" altLang="it-IT" sz="1600" smtClean="0">
              <a:solidFill>
                <a:srgbClr val="FF9900"/>
              </a:solidFill>
            </a:endParaRPr>
          </a:p>
        </p:txBody>
      </p:sp>
      <p:pic>
        <p:nvPicPr>
          <p:cNvPr id="164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908050"/>
            <a:ext cx="6669088"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838629" y="6164980"/>
            <a:ext cx="269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532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olo 1"/>
          <p:cNvSpPr>
            <a:spLocks noGrp="1"/>
          </p:cNvSpPr>
          <p:nvPr>
            <p:ph type="title"/>
          </p:nvPr>
        </p:nvSpPr>
        <p:spPr>
          <a:xfrm>
            <a:off x="719138" y="188640"/>
            <a:ext cx="7885112" cy="514350"/>
          </a:xfrm>
        </p:spPr>
        <p:txBody>
          <a:bodyPr/>
          <a:lstStyle/>
          <a:p>
            <a:r>
              <a:rPr lang="it-IT" altLang="it-IT" sz="2400" dirty="0" smtClean="0">
                <a:solidFill>
                  <a:srgbClr val="0033CC"/>
                </a:solidFill>
              </a:rPr>
              <a:t>Contributo all’effetto </a:t>
            </a:r>
            <a:r>
              <a:rPr lang="it-IT" altLang="it-IT" sz="2400" dirty="0">
                <a:solidFill>
                  <a:srgbClr val="0033CC"/>
                </a:solidFill>
              </a:rPr>
              <a:t>serra </a:t>
            </a:r>
            <a:r>
              <a:rPr lang="it-IT" altLang="it-IT" sz="2400" dirty="0" smtClean="0">
                <a:solidFill>
                  <a:srgbClr val="0033CC"/>
                </a:solidFill>
              </a:rPr>
              <a:t>delle diverse sostanze</a:t>
            </a:r>
          </a:p>
        </p:txBody>
      </p:sp>
      <p:sp>
        <p:nvSpPr>
          <p:cNvPr id="171012" name="Segnaposto numero diapositiva 3"/>
          <p:cNvSpPr>
            <a:spLocks noGrp="1"/>
          </p:cNvSpPr>
          <p:nvPr>
            <p:ph type="sldNum" sz="quarter" idx="10"/>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CD56F27B-C159-424A-9C87-133C360DC5CB}" type="slidenum">
              <a:rPr lang="it-IT" altLang="it-IT" sz="1600" smtClean="0">
                <a:solidFill>
                  <a:srgbClr val="FF9900"/>
                </a:solidFill>
              </a:rPr>
              <a:pPr/>
              <a:t>22</a:t>
            </a:fld>
            <a:endParaRPr lang="it-IT" altLang="it-IT" sz="1600" smtClean="0">
              <a:solidFill>
                <a:srgbClr val="FF9900"/>
              </a:solidFill>
            </a:endParaRPr>
          </a:p>
        </p:txBody>
      </p:sp>
      <p:pic>
        <p:nvPicPr>
          <p:cNvPr id="1710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6928267" cy="467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1014" name="CasellaDiTesto 5"/>
          <p:cNvSpPr txBox="1">
            <a:spLocks noChangeArrowheads="1"/>
          </p:cNvSpPr>
          <p:nvPr/>
        </p:nvSpPr>
        <p:spPr bwMode="auto">
          <a:xfrm>
            <a:off x="900113" y="5795541"/>
            <a:ext cx="77041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1600" dirty="0"/>
              <a:t>Andrew A. </a:t>
            </a:r>
            <a:r>
              <a:rPr lang="it-IT" altLang="it-IT" sz="1600" dirty="0" err="1"/>
              <a:t>Lacis</a:t>
            </a:r>
            <a:r>
              <a:rPr lang="it-IT" altLang="it-IT" sz="1600" dirty="0">
                <a:hlinkClick r:id="rId3"/>
              </a:rPr>
              <a:t>*</a:t>
            </a:r>
            <a:r>
              <a:rPr lang="it-IT" altLang="it-IT" sz="1600" dirty="0"/>
              <a:t>, Gavin A. Schmidt, David </a:t>
            </a:r>
            <a:r>
              <a:rPr lang="it-IT" altLang="it-IT" sz="1600" dirty="0" err="1"/>
              <a:t>Rind</a:t>
            </a:r>
            <a:r>
              <a:rPr lang="it-IT" altLang="it-IT" sz="1600" dirty="0"/>
              <a:t>,  Reto A. </a:t>
            </a:r>
            <a:r>
              <a:rPr lang="it-IT" altLang="it-IT" sz="1600" dirty="0" err="1"/>
              <a:t>Ruedy</a:t>
            </a:r>
            <a:endParaRPr lang="it-IT" altLang="it-IT" sz="1600" dirty="0"/>
          </a:p>
          <a:p>
            <a:r>
              <a:rPr lang="it-IT" altLang="it-IT" sz="1600" b="0" dirty="0"/>
              <a:t>Science, 15 OCTOBER 2010 VOL 330</a:t>
            </a:r>
            <a:endParaRPr lang="it-IT" altLang="it-IT" sz="1600" dirty="0"/>
          </a:p>
        </p:txBody>
      </p:sp>
    </p:spTree>
    <p:extLst>
      <p:ext uri="{BB962C8B-B14F-4D97-AF65-F5344CB8AC3E}">
        <p14:creationId xmlns:p14="http://schemas.microsoft.com/office/powerpoint/2010/main" val="1910824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CasellaDiTesto 1"/>
          <p:cNvSpPr txBox="1">
            <a:spLocks noChangeArrowheads="1"/>
          </p:cNvSpPr>
          <p:nvPr/>
        </p:nvSpPr>
        <p:spPr bwMode="auto">
          <a:xfrm>
            <a:off x="900113" y="44450"/>
            <a:ext cx="7937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3200">
                <a:solidFill>
                  <a:srgbClr val="0033CC"/>
                </a:solidFill>
              </a:rPr>
              <a:t>Il ruolo della CO</a:t>
            </a:r>
            <a:r>
              <a:rPr lang="it-IT" altLang="it-IT" sz="3200" baseline="-25000">
                <a:solidFill>
                  <a:srgbClr val="0033CC"/>
                </a:solidFill>
              </a:rPr>
              <a:t>2</a:t>
            </a:r>
            <a:r>
              <a:rPr lang="it-IT" altLang="it-IT" sz="3200">
                <a:solidFill>
                  <a:srgbClr val="0033CC"/>
                </a:solidFill>
              </a:rPr>
              <a:t> come effetto serra</a:t>
            </a:r>
          </a:p>
        </p:txBody>
      </p:sp>
      <p:cxnSp>
        <p:nvCxnSpPr>
          <p:cNvPr id="14" name="Connettore 2 13"/>
          <p:cNvCxnSpPr/>
          <p:nvPr/>
        </p:nvCxnSpPr>
        <p:spPr bwMode="auto">
          <a:xfrm>
            <a:off x="7812360" y="2132856"/>
            <a:ext cx="914400" cy="9144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o 25"/>
          <p:cNvGrpSpPr/>
          <p:nvPr/>
        </p:nvGrpSpPr>
        <p:grpSpPr>
          <a:xfrm>
            <a:off x="517797" y="827999"/>
            <a:ext cx="8208963" cy="5616575"/>
            <a:chOff x="517797" y="827999"/>
            <a:chExt cx="8208963" cy="5616575"/>
          </a:xfrm>
        </p:grpSpPr>
        <p:pic>
          <p:nvPicPr>
            <p:cNvPr id="166914" name="Picture 4" descr="Spettri e assorbimen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797" y="827999"/>
              <a:ext cx="820896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1 9"/>
            <p:cNvCxnSpPr/>
            <p:nvPr/>
          </p:nvCxnSpPr>
          <p:spPr bwMode="auto">
            <a:xfrm flipH="1">
              <a:off x="1331640" y="2132856"/>
              <a:ext cx="1224136" cy="0"/>
            </a:xfrm>
            <a:prstGeom prst="line">
              <a:avLst/>
            </a:prstGeom>
            <a:noFill/>
            <a:ln w="28575" cap="flat" cmpd="sng" algn="ctr">
              <a:solidFill>
                <a:srgbClr val="00B05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ttore 2 19"/>
            <p:cNvCxnSpPr/>
            <p:nvPr/>
          </p:nvCxnSpPr>
          <p:spPr bwMode="auto">
            <a:xfrm>
              <a:off x="6948264" y="2276872"/>
              <a:ext cx="1224136" cy="0"/>
            </a:xfrm>
            <a:prstGeom prst="straightConnector1">
              <a:avLst/>
            </a:prstGeom>
            <a:noFill/>
            <a:ln w="28575"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250182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egnaposto numero diapositiva 1"/>
          <p:cNvSpPr>
            <a:spLocks noGrp="1"/>
          </p:cNvSpPr>
          <p:nvPr>
            <p:ph type="sldNum" sz="quarter" idx="10"/>
          </p:nvPr>
        </p:nvSpPr>
        <p:spPr>
          <a:xfrm>
            <a:off x="10067925" y="152400"/>
            <a:ext cx="1317625" cy="24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eaLnBrk="1" hangingPunct="1"/>
            <a:fld id="{2E1A0C0F-FCB5-4E19-8AFE-2F73B0BFD05D}" type="slidenum">
              <a:rPr lang="it-IT" altLang="it-IT" sz="1600" smtClean="0">
                <a:solidFill>
                  <a:srgbClr val="FF9900"/>
                </a:solidFill>
              </a:rPr>
              <a:pPr eaLnBrk="1" hangingPunct="1"/>
              <a:t>24</a:t>
            </a:fld>
            <a:endParaRPr lang="it-IT" altLang="it-IT" sz="1600" smtClean="0">
              <a:solidFill>
                <a:srgbClr val="FF9900"/>
              </a:solidFill>
            </a:endParaRPr>
          </a:p>
        </p:txBody>
      </p:sp>
      <p:sp>
        <p:nvSpPr>
          <p:cNvPr id="172035" name="Line 2"/>
          <p:cNvSpPr>
            <a:spLocks noChangeShapeType="1"/>
          </p:cNvSpPr>
          <p:nvPr/>
        </p:nvSpPr>
        <p:spPr bwMode="auto">
          <a:xfrm>
            <a:off x="6840538" y="3644900"/>
            <a:ext cx="0" cy="201612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2036" name="Text Box 11"/>
          <p:cNvSpPr txBox="1">
            <a:spLocks noChangeArrowheads="1"/>
          </p:cNvSpPr>
          <p:nvPr/>
        </p:nvSpPr>
        <p:spPr bwMode="auto">
          <a:xfrm>
            <a:off x="684213" y="115888"/>
            <a:ext cx="82089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a:spcBef>
                <a:spcPct val="50000"/>
              </a:spcBef>
            </a:pPr>
            <a:r>
              <a:rPr lang="it-IT" altLang="it-IT" sz="3200" b="1" dirty="0">
                <a:solidFill>
                  <a:srgbClr val="3333CC"/>
                </a:solidFill>
              </a:rPr>
              <a:t>La saturazione dell</a:t>
            </a:r>
            <a:r>
              <a:rPr lang="it-IT" altLang="en-US" sz="3200" b="1" dirty="0">
                <a:solidFill>
                  <a:srgbClr val="3333CC"/>
                </a:solidFill>
              </a:rPr>
              <a:t>’</a:t>
            </a:r>
            <a:r>
              <a:rPr lang="it-IT" altLang="it-IT" sz="3200" b="1" dirty="0">
                <a:solidFill>
                  <a:srgbClr val="3333CC"/>
                </a:solidFill>
              </a:rPr>
              <a:t>effetto serra della CO</a:t>
            </a:r>
            <a:r>
              <a:rPr lang="it-IT" altLang="it-IT" sz="3200" b="1" baseline="-25000" dirty="0">
                <a:solidFill>
                  <a:srgbClr val="3333CC"/>
                </a:solidFill>
              </a:rPr>
              <a:t>2</a:t>
            </a:r>
            <a:r>
              <a:rPr lang="it-IT" altLang="it-IT" sz="3200" b="1" dirty="0">
                <a:solidFill>
                  <a:srgbClr val="3333CC"/>
                </a:solidFill>
              </a:rPr>
              <a:t> </a:t>
            </a:r>
          </a:p>
        </p:txBody>
      </p:sp>
      <p:grpSp>
        <p:nvGrpSpPr>
          <p:cNvPr id="172037" name="Gruppo 1"/>
          <p:cNvGrpSpPr>
            <a:grpSpLocks/>
          </p:cNvGrpSpPr>
          <p:nvPr/>
        </p:nvGrpSpPr>
        <p:grpSpPr bwMode="auto">
          <a:xfrm>
            <a:off x="1071563" y="908050"/>
            <a:ext cx="6481762" cy="5618163"/>
            <a:chOff x="1071568" y="908050"/>
            <a:chExt cx="6481762" cy="5618163"/>
          </a:xfrm>
        </p:grpSpPr>
        <p:grpSp>
          <p:nvGrpSpPr>
            <p:cNvPr id="172038" name="Group 3"/>
            <p:cNvGrpSpPr>
              <a:grpSpLocks/>
            </p:cNvGrpSpPr>
            <p:nvPr/>
          </p:nvGrpSpPr>
          <p:grpSpPr bwMode="auto">
            <a:xfrm>
              <a:off x="1071568" y="908050"/>
              <a:ext cx="6481762" cy="5618163"/>
              <a:chOff x="182" y="663"/>
              <a:chExt cx="5443" cy="3539"/>
            </a:xfrm>
          </p:grpSpPr>
          <p:grpSp>
            <p:nvGrpSpPr>
              <p:cNvPr id="172041" name="Group 4"/>
              <p:cNvGrpSpPr>
                <a:grpSpLocks/>
              </p:cNvGrpSpPr>
              <p:nvPr/>
            </p:nvGrpSpPr>
            <p:grpSpPr bwMode="auto">
              <a:xfrm>
                <a:off x="182" y="663"/>
                <a:ext cx="5443" cy="3539"/>
                <a:chOff x="182" y="286"/>
                <a:chExt cx="5443" cy="3918"/>
              </a:xfrm>
            </p:grpSpPr>
            <p:grpSp>
              <p:nvGrpSpPr>
                <p:cNvPr id="172043" name="Group 5"/>
                <p:cNvGrpSpPr>
                  <a:grpSpLocks/>
                </p:cNvGrpSpPr>
                <p:nvPr/>
              </p:nvGrpSpPr>
              <p:grpSpPr bwMode="auto">
                <a:xfrm>
                  <a:off x="182" y="286"/>
                  <a:ext cx="5443" cy="3918"/>
                  <a:chOff x="182" y="286"/>
                  <a:chExt cx="5443" cy="3918"/>
                </a:xfrm>
              </p:grpSpPr>
              <p:pic>
                <p:nvPicPr>
                  <p:cNvPr id="1720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 y="286"/>
                    <a:ext cx="5443" cy="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6" name="Line 7"/>
                  <p:cNvSpPr>
                    <a:spLocks noChangeShapeType="1"/>
                  </p:cNvSpPr>
                  <p:nvPr/>
                </p:nvSpPr>
                <p:spPr bwMode="auto">
                  <a:xfrm>
                    <a:off x="3605" y="3114"/>
                    <a:ext cx="0" cy="45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2047" name="Text Box 8"/>
                  <p:cNvSpPr txBox="1">
                    <a:spLocks noChangeArrowheads="1"/>
                  </p:cNvSpPr>
                  <p:nvPr/>
                </p:nvSpPr>
                <p:spPr bwMode="auto">
                  <a:xfrm>
                    <a:off x="2744" y="2475"/>
                    <a:ext cx="1633"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algn="ctr" eaLnBrk="1" hangingPunct="1">
                      <a:spcBef>
                        <a:spcPct val="50000"/>
                      </a:spcBef>
                    </a:pPr>
                    <a:r>
                      <a:rPr lang="it-IT" altLang="it-IT" sz="1800">
                        <a:solidFill>
                          <a:srgbClr val="808080"/>
                        </a:solidFill>
                      </a:rPr>
                      <a:t>Livello preindustrializzazione</a:t>
                    </a:r>
                  </a:p>
                </p:txBody>
              </p:sp>
            </p:grpSp>
            <p:sp>
              <p:nvSpPr>
                <p:cNvPr id="172044" name="Text Box 9"/>
                <p:cNvSpPr txBox="1">
                  <a:spLocks noChangeArrowheads="1"/>
                </p:cNvSpPr>
                <p:nvPr/>
              </p:nvSpPr>
              <p:spPr bwMode="auto">
                <a:xfrm>
                  <a:off x="4648" y="2048"/>
                  <a:ext cx="771"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algn="ctr" eaLnBrk="1" hangingPunct="1">
                    <a:spcBef>
                      <a:spcPct val="50000"/>
                    </a:spcBef>
                  </a:pPr>
                  <a:r>
                    <a:rPr lang="it-IT" altLang="it-IT" sz="1800">
                      <a:solidFill>
                        <a:srgbClr val="808080"/>
                      </a:solidFill>
                    </a:rPr>
                    <a:t>Livello </a:t>
                  </a:r>
                </a:p>
                <a:p>
                  <a:pPr algn="ctr" eaLnBrk="1" hangingPunct="1">
                    <a:spcBef>
                      <a:spcPct val="50000"/>
                    </a:spcBef>
                  </a:pPr>
                  <a:r>
                    <a:rPr lang="it-IT" altLang="it-IT" sz="1800">
                      <a:solidFill>
                        <a:srgbClr val="808080"/>
                      </a:solidFill>
                    </a:rPr>
                    <a:t>attuale</a:t>
                  </a:r>
                </a:p>
              </p:txBody>
            </p:sp>
          </p:grpSp>
          <p:sp>
            <p:nvSpPr>
              <p:cNvPr id="172042" name="Line 10"/>
              <p:cNvSpPr>
                <a:spLocks noChangeShapeType="1"/>
              </p:cNvSpPr>
              <p:nvPr/>
            </p:nvSpPr>
            <p:spPr bwMode="auto">
              <a:xfrm>
                <a:off x="5056" y="2746"/>
                <a:ext cx="0" cy="88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72039" name="Rettangolo 1"/>
            <p:cNvSpPr>
              <a:spLocks noChangeArrowheads="1"/>
            </p:cNvSpPr>
            <p:nvPr/>
          </p:nvSpPr>
          <p:spPr bwMode="auto">
            <a:xfrm>
              <a:off x="2106611" y="2303953"/>
              <a:ext cx="4985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r>
                <a:rPr lang="el-GR" altLang="it-IT" sz="1600" dirty="0">
                  <a:solidFill>
                    <a:srgbClr val="0070C0"/>
                  </a:solidFill>
                  <a:cs typeface="Arial" pitchFamily="34" charset="0"/>
                </a:rPr>
                <a:t>Δ</a:t>
              </a:r>
              <a:r>
                <a:rPr lang="it-IT" altLang="it-IT" sz="1600" dirty="0">
                  <a:solidFill>
                    <a:srgbClr val="0070C0"/>
                  </a:solidFill>
                  <a:cs typeface="Arial" pitchFamily="34" charset="0"/>
                </a:rPr>
                <a:t>F(W/m</a:t>
              </a:r>
              <a:r>
                <a:rPr lang="it-IT" altLang="it-IT" sz="1600" baseline="30000" dirty="0">
                  <a:solidFill>
                    <a:srgbClr val="0070C0"/>
                  </a:solidFill>
                  <a:cs typeface="Arial" pitchFamily="34" charset="0"/>
                </a:rPr>
                <a:t>2</a:t>
              </a:r>
              <a:r>
                <a:rPr lang="it-IT" altLang="it-IT" sz="1600" dirty="0">
                  <a:solidFill>
                    <a:srgbClr val="0070C0"/>
                  </a:solidFill>
                  <a:cs typeface="Arial" pitchFamily="34" charset="0"/>
                </a:rPr>
                <a:t>)=5,35 ln C/Co (</a:t>
              </a:r>
              <a:r>
                <a:rPr lang="it-IT" altLang="it-IT" sz="1600" dirty="0" smtClean="0">
                  <a:solidFill>
                    <a:srgbClr val="0070C0"/>
                  </a:solidFill>
                  <a:cs typeface="Arial" pitchFamily="34" charset="0"/>
                </a:rPr>
                <a:t>IPCC 2013 e G.  </a:t>
              </a:r>
              <a:r>
                <a:rPr lang="en-US" sz="1600" dirty="0" err="1" smtClean="0">
                  <a:solidFill>
                    <a:srgbClr val="0070C0"/>
                  </a:solidFill>
                </a:rPr>
                <a:t>Myhre</a:t>
              </a:r>
              <a:r>
                <a:rPr lang="en-US" sz="1600" dirty="0" smtClean="0">
                  <a:solidFill>
                    <a:srgbClr val="0070C0"/>
                  </a:solidFill>
                </a:rPr>
                <a:t> et A, Geophysical </a:t>
              </a:r>
              <a:r>
                <a:rPr lang="en-US" sz="1600" dirty="0">
                  <a:solidFill>
                    <a:srgbClr val="0070C0"/>
                  </a:solidFill>
                </a:rPr>
                <a:t>Research </a:t>
              </a:r>
              <a:r>
                <a:rPr lang="en-US" sz="1600" dirty="0" smtClean="0">
                  <a:solidFill>
                    <a:srgbClr val="0070C0"/>
                  </a:solidFill>
                </a:rPr>
                <a:t>Letters, </a:t>
              </a:r>
              <a:r>
                <a:rPr lang="it-IT" sz="1600" dirty="0" smtClean="0">
                  <a:solidFill>
                    <a:srgbClr val="0070C0"/>
                  </a:solidFill>
                </a:rPr>
                <a:t>1998</a:t>
              </a:r>
              <a:r>
                <a:rPr lang="it-IT" altLang="it-IT" sz="1600" dirty="0">
                  <a:solidFill>
                    <a:srgbClr val="0070C0"/>
                  </a:solidFill>
                  <a:cs typeface="Arial" pitchFamily="34" charset="0"/>
                </a:rPr>
                <a:t>)</a:t>
              </a:r>
            </a:p>
          </p:txBody>
        </p:sp>
        <p:sp>
          <p:nvSpPr>
            <p:cNvPr id="172040" name="Rettangolo 2"/>
            <p:cNvSpPr>
              <a:spLocks noChangeArrowheads="1"/>
            </p:cNvSpPr>
            <p:nvPr/>
          </p:nvSpPr>
          <p:spPr bwMode="auto">
            <a:xfrm>
              <a:off x="2106612" y="3013075"/>
              <a:ext cx="4985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a:spcBef>
                  <a:spcPct val="0"/>
                </a:spcBef>
              </a:pPr>
              <a:r>
                <a:rPr lang="el-GR" altLang="it-IT" sz="1600">
                  <a:solidFill>
                    <a:srgbClr val="3333CC"/>
                  </a:solidFill>
                  <a:cs typeface="Arial" pitchFamily="34" charset="0"/>
                </a:rPr>
                <a:t>Δ </a:t>
              </a:r>
              <a:r>
                <a:rPr lang="it-IT" altLang="it-IT" sz="1600">
                  <a:solidFill>
                    <a:srgbClr val="3333CC"/>
                  </a:solidFill>
                </a:rPr>
                <a:t>T (K) = 0,3 </a:t>
              </a:r>
              <a:r>
                <a:rPr lang="el-GR" altLang="it-IT" sz="1600">
                  <a:solidFill>
                    <a:srgbClr val="3333CC"/>
                  </a:solidFill>
                  <a:cs typeface="Arial" pitchFamily="34" charset="0"/>
                </a:rPr>
                <a:t>Δ </a:t>
              </a:r>
              <a:r>
                <a:rPr lang="it-IT" altLang="it-IT" sz="1600">
                  <a:solidFill>
                    <a:srgbClr val="3333CC"/>
                  </a:solidFill>
                </a:rPr>
                <a:t>F (linearizzazione della S-B)</a:t>
              </a:r>
            </a:p>
          </p:txBody>
        </p:sp>
      </p:grpSp>
    </p:spTree>
    <p:extLst>
      <p:ext uri="{BB962C8B-B14F-4D97-AF65-F5344CB8AC3E}">
        <p14:creationId xmlns:p14="http://schemas.microsoft.com/office/powerpoint/2010/main" val="968213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egnaposto numero diapositiva 1"/>
          <p:cNvSpPr>
            <a:spLocks noGrp="1"/>
          </p:cNvSpPr>
          <p:nvPr>
            <p:ph type="sldNum" sz="quarter" idx="10"/>
          </p:nvPr>
        </p:nvSpPr>
        <p:spPr>
          <a:xfrm>
            <a:off x="10067925" y="152400"/>
            <a:ext cx="13176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CB558051-5E66-4877-ADBE-E6130218039E}" type="slidenum">
              <a:rPr lang="it-IT" altLang="it-IT" sz="1600" smtClean="0">
                <a:solidFill>
                  <a:srgbClr val="FF9900"/>
                </a:solidFill>
              </a:rPr>
              <a:pPr/>
              <a:t>25</a:t>
            </a:fld>
            <a:endParaRPr lang="it-IT" altLang="it-IT" sz="1600" smtClean="0">
              <a:solidFill>
                <a:srgbClr val="FF9900"/>
              </a:solidFill>
            </a:endParaRPr>
          </a:p>
        </p:txBody>
      </p:sp>
      <p:grpSp>
        <p:nvGrpSpPr>
          <p:cNvPr id="173059" name="Group 2"/>
          <p:cNvGrpSpPr>
            <a:grpSpLocks/>
          </p:cNvGrpSpPr>
          <p:nvPr/>
        </p:nvGrpSpPr>
        <p:grpSpPr bwMode="auto">
          <a:xfrm>
            <a:off x="2674938" y="1039813"/>
            <a:ext cx="1631950" cy="801687"/>
            <a:chOff x="1286" y="655"/>
            <a:chExt cx="1370" cy="505"/>
          </a:xfrm>
        </p:grpSpPr>
        <p:sp>
          <p:nvSpPr>
            <p:cNvPr id="173081" name="Text Box 3"/>
            <p:cNvSpPr txBox="1">
              <a:spLocks noChangeArrowheads="1"/>
            </p:cNvSpPr>
            <p:nvPr/>
          </p:nvSpPr>
          <p:spPr bwMode="auto">
            <a:xfrm>
              <a:off x="1286" y="655"/>
              <a:ext cx="137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en-GB" altLang="it-IT" sz="2400">
                  <a:solidFill>
                    <a:srgbClr val="808080"/>
                  </a:solidFill>
                  <a:latin typeface="Times New Roman" pitchFamily="18" charset="0"/>
                </a:rPr>
                <a:t>CO</a:t>
              </a:r>
              <a:r>
                <a:rPr lang="en-GB" altLang="it-IT" sz="2400" baseline="-25000">
                  <a:solidFill>
                    <a:srgbClr val="808080"/>
                  </a:solidFill>
                  <a:latin typeface="Times New Roman" pitchFamily="18" charset="0"/>
                </a:rPr>
                <a:t>2</a:t>
              </a:r>
              <a:r>
                <a:rPr lang="en-GB" altLang="it-IT" sz="2400">
                  <a:solidFill>
                    <a:srgbClr val="808080"/>
                  </a:solidFill>
                  <a:latin typeface="Times New Roman" pitchFamily="18" charset="0"/>
                </a:rPr>
                <a:t> (ppm)</a:t>
              </a:r>
              <a:endParaRPr lang="en-GB" altLang="it-IT" sz="2400" b="0">
                <a:solidFill>
                  <a:srgbClr val="808080"/>
                </a:solidFill>
                <a:latin typeface="Times New Roman" pitchFamily="18" charset="0"/>
              </a:endParaRPr>
            </a:p>
          </p:txBody>
        </p:sp>
        <p:sp>
          <p:nvSpPr>
            <p:cNvPr id="173082" name="Text Box 4"/>
            <p:cNvSpPr txBox="1">
              <a:spLocks noChangeArrowheads="1"/>
            </p:cNvSpPr>
            <p:nvPr/>
          </p:nvSpPr>
          <p:spPr bwMode="auto">
            <a:xfrm>
              <a:off x="1294" y="869"/>
              <a:ext cx="6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en-GB" altLang="it-IT" sz="2400">
                  <a:solidFill>
                    <a:srgbClr val="808080"/>
                  </a:solidFill>
                  <a:latin typeface="Times New Roman" pitchFamily="18" charset="0"/>
                </a:rPr>
                <a:t>T</a:t>
              </a:r>
              <a:r>
                <a:rPr lang="en-GB" altLang="it-IT" sz="2400" baseline="30000">
                  <a:solidFill>
                    <a:srgbClr val="808080"/>
                  </a:solidFill>
                  <a:latin typeface="Times New Roman" pitchFamily="18" charset="0"/>
                </a:rPr>
                <a:t>°</a:t>
              </a:r>
              <a:r>
                <a:rPr lang="en-GB" altLang="it-IT" sz="2400">
                  <a:solidFill>
                    <a:srgbClr val="808080"/>
                  </a:solidFill>
                  <a:latin typeface="Times New Roman" pitchFamily="18" charset="0"/>
                </a:rPr>
                <a:t>C</a:t>
              </a:r>
              <a:endParaRPr lang="en-GB" altLang="it-IT" sz="2400" b="0">
                <a:solidFill>
                  <a:srgbClr val="808080"/>
                </a:solidFill>
                <a:latin typeface="Times New Roman" pitchFamily="18" charset="0"/>
              </a:endParaRPr>
            </a:p>
          </p:txBody>
        </p:sp>
      </p:grpSp>
      <p:grpSp>
        <p:nvGrpSpPr>
          <p:cNvPr id="173060" name="Group 5"/>
          <p:cNvGrpSpPr>
            <a:grpSpLocks/>
          </p:cNvGrpSpPr>
          <p:nvPr/>
        </p:nvGrpSpPr>
        <p:grpSpPr bwMode="auto">
          <a:xfrm>
            <a:off x="4032250" y="1219200"/>
            <a:ext cx="5022850" cy="3589338"/>
            <a:chOff x="2426" y="768"/>
            <a:chExt cx="4218" cy="2261"/>
          </a:xfrm>
        </p:grpSpPr>
        <p:sp>
          <p:nvSpPr>
            <p:cNvPr id="173079" name="Line 6"/>
            <p:cNvSpPr>
              <a:spLocks noChangeShapeType="1"/>
            </p:cNvSpPr>
            <p:nvPr/>
          </p:nvSpPr>
          <p:spPr bwMode="auto">
            <a:xfrm flipV="1">
              <a:off x="2426" y="965"/>
              <a:ext cx="0" cy="20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it-IT">
                <a:solidFill>
                  <a:srgbClr val="000000"/>
                </a:solidFill>
              </a:endParaRPr>
            </a:p>
          </p:txBody>
        </p:sp>
        <p:sp>
          <p:nvSpPr>
            <p:cNvPr id="173080" name="Text Box 7"/>
            <p:cNvSpPr txBox="1">
              <a:spLocks noChangeArrowheads="1"/>
            </p:cNvSpPr>
            <p:nvPr/>
          </p:nvSpPr>
          <p:spPr bwMode="auto">
            <a:xfrm>
              <a:off x="4528" y="768"/>
              <a:ext cx="2116" cy="1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fr-FR" altLang="it-IT" sz="2400">
                  <a:solidFill>
                    <a:srgbClr val="3333CC"/>
                  </a:solidFill>
                  <a:latin typeface="Comic Sans MS" pitchFamily="66" charset="0"/>
                </a:rPr>
                <a:t>Orbital forcing is considered the pacemaker of transitions between glacial and interglacial </a:t>
              </a:r>
              <a:r>
                <a:rPr lang="fr-FR" altLang="it-IT" i="1">
                  <a:solidFill>
                    <a:srgbClr val="3333CC"/>
                  </a:solidFill>
                  <a:latin typeface="Comic Sans MS" pitchFamily="66" charset="0"/>
                </a:rPr>
                <a:t>(IPCC 2013 « high confidence »)</a:t>
              </a:r>
              <a:r>
                <a:rPr lang="fr-FR" altLang="it-IT" sz="2400">
                  <a:solidFill>
                    <a:srgbClr val="3333CC"/>
                  </a:solidFill>
                  <a:latin typeface="Comic Sans MS" pitchFamily="66" charset="0"/>
                </a:rPr>
                <a:t>.</a:t>
              </a:r>
            </a:p>
          </p:txBody>
        </p:sp>
      </p:grpSp>
      <p:grpSp>
        <p:nvGrpSpPr>
          <p:cNvPr id="173061" name="Gruppo 1"/>
          <p:cNvGrpSpPr>
            <a:grpSpLocks/>
          </p:cNvGrpSpPr>
          <p:nvPr/>
        </p:nvGrpSpPr>
        <p:grpSpPr bwMode="auto">
          <a:xfrm>
            <a:off x="198438" y="908050"/>
            <a:ext cx="8347075" cy="5638800"/>
            <a:chOff x="198438" y="908050"/>
            <a:chExt cx="8347075" cy="5638800"/>
          </a:xfrm>
        </p:grpSpPr>
        <p:grpSp>
          <p:nvGrpSpPr>
            <p:cNvPr id="173064" name="Gruppo 1"/>
            <p:cNvGrpSpPr>
              <a:grpSpLocks/>
            </p:cNvGrpSpPr>
            <p:nvPr/>
          </p:nvGrpSpPr>
          <p:grpSpPr bwMode="auto">
            <a:xfrm>
              <a:off x="198438" y="908050"/>
              <a:ext cx="8347075" cy="5638800"/>
              <a:chOff x="288925" y="820738"/>
              <a:chExt cx="11131550" cy="5726112"/>
            </a:xfrm>
          </p:grpSpPr>
          <p:grpSp>
            <p:nvGrpSpPr>
              <p:cNvPr id="173067" name="Group 8"/>
              <p:cNvGrpSpPr>
                <a:grpSpLocks/>
              </p:cNvGrpSpPr>
              <p:nvPr/>
            </p:nvGrpSpPr>
            <p:grpSpPr bwMode="auto">
              <a:xfrm>
                <a:off x="288925" y="820738"/>
                <a:ext cx="11131550" cy="5726112"/>
                <a:chOff x="182" y="517"/>
                <a:chExt cx="7012" cy="3607"/>
              </a:xfrm>
            </p:grpSpPr>
            <p:grpSp>
              <p:nvGrpSpPr>
                <p:cNvPr id="173070" name="Group 9"/>
                <p:cNvGrpSpPr>
                  <a:grpSpLocks/>
                </p:cNvGrpSpPr>
                <p:nvPr/>
              </p:nvGrpSpPr>
              <p:grpSpPr bwMode="auto">
                <a:xfrm>
                  <a:off x="182" y="517"/>
                  <a:ext cx="7012" cy="3607"/>
                  <a:chOff x="182" y="472"/>
                  <a:chExt cx="7012" cy="3607"/>
                </a:xfrm>
              </p:grpSpPr>
              <p:pic>
                <p:nvPicPr>
                  <p:cNvPr id="17307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472"/>
                    <a:ext cx="5184" cy="26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3078" name="Text Box 11"/>
                  <p:cNvSpPr txBox="1">
                    <a:spLocks noChangeArrowheads="1"/>
                  </p:cNvSpPr>
                  <p:nvPr/>
                </p:nvSpPr>
                <p:spPr bwMode="auto">
                  <a:xfrm>
                    <a:off x="182" y="3311"/>
                    <a:ext cx="7012" cy="7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en-GB" altLang="it-IT" sz="2400">
                        <a:solidFill>
                          <a:srgbClr val="FF0000"/>
                        </a:solidFill>
                        <a:latin typeface="Times New Roman" pitchFamily="18" charset="0"/>
                      </a:rPr>
                      <a:t>At 240000 BP, temperature increase is before CO</a:t>
                    </a:r>
                    <a:r>
                      <a:rPr lang="en-GB" altLang="it-IT" sz="2400" baseline="-25000">
                        <a:solidFill>
                          <a:srgbClr val="FF0000"/>
                        </a:solidFill>
                        <a:latin typeface="Times New Roman" pitchFamily="18" charset="0"/>
                      </a:rPr>
                      <a:t>2</a:t>
                    </a:r>
                    <a:r>
                      <a:rPr lang="en-GB" altLang="it-IT" sz="2400">
                        <a:solidFill>
                          <a:srgbClr val="FF0000"/>
                        </a:solidFill>
                        <a:latin typeface="Times New Roman" pitchFamily="18" charset="0"/>
                      </a:rPr>
                      <a:t> increase</a:t>
                    </a:r>
                  </a:p>
                  <a:p>
                    <a:r>
                      <a:rPr lang="en-GB" altLang="it-IT" sz="2400">
                        <a:solidFill>
                          <a:srgbClr val="FF0000"/>
                        </a:solidFill>
                        <a:latin typeface="Times New Roman" pitchFamily="18" charset="0"/>
                      </a:rPr>
                      <a:t>by a 800y time shift. Time/temperature relationship calibrated</a:t>
                    </a:r>
                  </a:p>
                  <a:p>
                    <a:r>
                      <a:rPr lang="en-GB" altLang="it-IT" sz="2400">
                        <a:solidFill>
                          <a:srgbClr val="FF0000"/>
                        </a:solidFill>
                        <a:latin typeface="Times New Roman" pitchFamily="18" charset="0"/>
                      </a:rPr>
                      <a:t>by Argon isotopes (Caillon et al 2001, 2003)</a:t>
                    </a:r>
                  </a:p>
                </p:txBody>
              </p:sp>
            </p:grpSp>
            <p:sp>
              <p:nvSpPr>
                <p:cNvPr id="173071" name="AutoShape 12"/>
                <p:cNvSpPr>
                  <a:spLocks noChangeArrowheads="1"/>
                </p:cNvSpPr>
                <p:nvPr/>
              </p:nvSpPr>
              <p:spPr bwMode="auto">
                <a:xfrm rot="-1049374">
                  <a:off x="2426" y="821"/>
                  <a:ext cx="384" cy="192"/>
                </a:xfrm>
                <a:prstGeom prst="leftArrow">
                  <a:avLst>
                    <a:gd name="adj1" fmla="val 50000"/>
                    <a:gd name="adj2" fmla="val 50000"/>
                  </a:avLst>
                </a:prstGeom>
                <a:solidFill>
                  <a:schemeClr val="accent1"/>
                </a:solidFill>
                <a:ln w="9525">
                  <a:solidFill>
                    <a:srgbClr val="000000"/>
                  </a:solidFill>
                  <a:miter lim="800000"/>
                  <a:headEnd/>
                  <a:tailEnd/>
                </a:ln>
              </p:spPr>
              <p:txBody>
                <a:bodyPr wrap="none" anchor="ct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20000"/>
                    </a:spcBef>
                  </a:pPr>
                  <a:endParaRPr lang="it-IT" altLang="it-IT" sz="2400" b="0">
                    <a:solidFill>
                      <a:srgbClr val="000000"/>
                    </a:solidFill>
                  </a:endParaRPr>
                </a:p>
              </p:txBody>
            </p:sp>
            <p:sp>
              <p:nvSpPr>
                <p:cNvPr id="173072" name="Line 13"/>
                <p:cNvSpPr>
                  <a:spLocks noChangeShapeType="1"/>
                </p:cNvSpPr>
                <p:nvPr/>
              </p:nvSpPr>
              <p:spPr bwMode="auto">
                <a:xfrm flipH="1" flipV="1">
                  <a:off x="3470" y="890"/>
                  <a:ext cx="45" cy="204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solidFill>
                      <a:srgbClr val="000000"/>
                    </a:solidFill>
                  </a:endParaRPr>
                </a:p>
              </p:txBody>
            </p:sp>
            <p:sp>
              <p:nvSpPr>
                <p:cNvPr id="173073" name="AutoShape 14"/>
                <p:cNvSpPr>
                  <a:spLocks noChangeArrowheads="1"/>
                </p:cNvSpPr>
                <p:nvPr/>
              </p:nvSpPr>
              <p:spPr bwMode="auto">
                <a:xfrm rot="-1496350">
                  <a:off x="3470" y="799"/>
                  <a:ext cx="363" cy="227"/>
                </a:xfrm>
                <a:prstGeom prst="leftArrow">
                  <a:avLst>
                    <a:gd name="adj1" fmla="val 50000"/>
                    <a:gd name="adj2" fmla="val 39978"/>
                  </a:avLst>
                </a:prstGeom>
                <a:solidFill>
                  <a:schemeClr val="accent1"/>
                </a:solidFill>
                <a:ln w="9525">
                  <a:solidFill>
                    <a:schemeClr val="tx1"/>
                  </a:solidFill>
                  <a:miter lim="800000"/>
                  <a:headEnd/>
                  <a:tailEnd/>
                </a:ln>
              </p:spPr>
              <p:txBody>
                <a:bodyPr wrap="none" anchor="ct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20000"/>
                    </a:spcBef>
                  </a:pPr>
                  <a:endParaRPr lang="it-IT" altLang="it-IT" sz="2400" b="0">
                    <a:solidFill>
                      <a:srgbClr val="000000"/>
                    </a:solidFill>
                  </a:endParaRPr>
                </a:p>
              </p:txBody>
            </p:sp>
            <p:sp>
              <p:nvSpPr>
                <p:cNvPr id="173074" name="Line 15"/>
                <p:cNvSpPr>
                  <a:spLocks noChangeShapeType="1"/>
                </p:cNvSpPr>
                <p:nvPr/>
              </p:nvSpPr>
              <p:spPr bwMode="auto">
                <a:xfrm flipV="1">
                  <a:off x="4694" y="981"/>
                  <a:ext cx="0" cy="22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solidFill>
                      <a:srgbClr val="000000"/>
                    </a:solidFill>
                  </a:endParaRPr>
                </a:p>
              </p:txBody>
            </p:sp>
            <p:sp>
              <p:nvSpPr>
                <p:cNvPr id="173075" name="AutoShape 16"/>
                <p:cNvSpPr>
                  <a:spLocks noChangeArrowheads="1"/>
                </p:cNvSpPr>
                <p:nvPr/>
              </p:nvSpPr>
              <p:spPr bwMode="auto">
                <a:xfrm rot="-1639958">
                  <a:off x="4694" y="935"/>
                  <a:ext cx="273" cy="182"/>
                </a:xfrm>
                <a:prstGeom prst="leftArrow">
                  <a:avLst>
                    <a:gd name="adj1" fmla="val 50000"/>
                    <a:gd name="adj2" fmla="val 37500"/>
                  </a:avLst>
                </a:prstGeom>
                <a:solidFill>
                  <a:schemeClr val="accent1"/>
                </a:solidFill>
                <a:ln w="9525">
                  <a:solidFill>
                    <a:schemeClr val="tx1"/>
                  </a:solidFill>
                  <a:miter lim="800000"/>
                  <a:headEnd/>
                  <a:tailEnd/>
                </a:ln>
              </p:spPr>
              <p:txBody>
                <a:bodyPr wrap="none" anchor="ct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20000"/>
                    </a:spcBef>
                  </a:pPr>
                  <a:endParaRPr lang="it-IT" altLang="it-IT" sz="2400" b="0">
                    <a:solidFill>
                      <a:srgbClr val="000000"/>
                    </a:solidFill>
                  </a:endParaRPr>
                </a:p>
              </p:txBody>
            </p:sp>
            <p:sp>
              <p:nvSpPr>
                <p:cNvPr id="173076" name="Line 17"/>
                <p:cNvSpPr>
                  <a:spLocks noChangeShapeType="1"/>
                </p:cNvSpPr>
                <p:nvPr/>
              </p:nvSpPr>
              <p:spPr bwMode="auto">
                <a:xfrm flipV="1">
                  <a:off x="2426" y="845"/>
                  <a:ext cx="0" cy="22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it-IT">
                    <a:solidFill>
                      <a:srgbClr val="000000"/>
                    </a:solidFill>
                  </a:endParaRPr>
                </a:p>
              </p:txBody>
            </p:sp>
          </p:grpSp>
          <p:sp>
            <p:nvSpPr>
              <p:cNvPr id="173068" name="Text Box 18"/>
              <p:cNvSpPr txBox="1">
                <a:spLocks noChangeArrowheads="1"/>
              </p:cNvSpPr>
              <p:nvPr/>
            </p:nvSpPr>
            <p:spPr bwMode="auto">
              <a:xfrm>
                <a:off x="2124074" y="1268413"/>
                <a:ext cx="732393" cy="25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50000"/>
                  </a:spcBef>
                </a:pPr>
                <a:r>
                  <a:rPr lang="it-IT" altLang="it-IT" sz="1600">
                    <a:solidFill>
                      <a:srgbClr val="000000"/>
                    </a:solidFill>
                  </a:rPr>
                  <a:t>CO</a:t>
                </a:r>
                <a:r>
                  <a:rPr lang="it-IT" altLang="it-IT" sz="1600" baseline="-25000">
                    <a:solidFill>
                      <a:srgbClr val="000000"/>
                    </a:solidFill>
                  </a:rPr>
                  <a:t>2</a:t>
                </a:r>
              </a:p>
            </p:txBody>
          </p:sp>
          <p:sp>
            <p:nvSpPr>
              <p:cNvPr id="173069" name="Text Box 19"/>
              <p:cNvSpPr txBox="1">
                <a:spLocks noChangeArrowheads="1"/>
              </p:cNvSpPr>
              <p:nvPr/>
            </p:nvSpPr>
            <p:spPr bwMode="auto">
              <a:xfrm>
                <a:off x="2124075" y="1628775"/>
                <a:ext cx="732391" cy="25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50000"/>
                  </a:spcBef>
                </a:pPr>
                <a:r>
                  <a:rPr lang="it-IT" altLang="it-IT" sz="1600">
                    <a:solidFill>
                      <a:srgbClr val="000000"/>
                    </a:solidFill>
                  </a:rPr>
                  <a:t>Tgm</a:t>
                </a:r>
              </a:p>
            </p:txBody>
          </p:sp>
        </p:grpSp>
        <p:sp>
          <p:nvSpPr>
            <p:cNvPr id="173065" name="Line 20"/>
            <p:cNvSpPr>
              <a:spLocks noChangeShapeType="1"/>
            </p:cNvSpPr>
            <p:nvPr/>
          </p:nvSpPr>
          <p:spPr bwMode="auto">
            <a:xfrm>
              <a:off x="2977000" y="5107056"/>
              <a:ext cx="1189037" cy="0"/>
            </a:xfrm>
            <a:prstGeom prst="line">
              <a:avLst/>
            </a:prstGeom>
            <a:noFill/>
            <a:ln w="38100">
              <a:solidFill>
                <a:srgbClr val="FF505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it-IT">
                <a:solidFill>
                  <a:srgbClr val="000000"/>
                </a:solidFill>
              </a:endParaRPr>
            </a:p>
          </p:txBody>
        </p:sp>
        <p:sp>
          <p:nvSpPr>
            <p:cNvPr id="173066" name="Text Box 21"/>
            <p:cNvSpPr txBox="1">
              <a:spLocks noChangeArrowheads="1"/>
            </p:cNvSpPr>
            <p:nvPr/>
          </p:nvSpPr>
          <p:spPr bwMode="auto">
            <a:xfrm>
              <a:off x="5292080" y="4529083"/>
              <a:ext cx="10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50000"/>
                </a:spcBef>
              </a:pPr>
              <a:r>
                <a:rPr lang="it-IT" altLang="it-IT" sz="2400">
                  <a:solidFill>
                    <a:srgbClr val="FF5050"/>
                  </a:solidFill>
                </a:rPr>
                <a:t>t </a:t>
              </a:r>
              <a:r>
                <a:rPr lang="it-IT" altLang="it-IT" sz="1800">
                  <a:solidFill>
                    <a:srgbClr val="FF5050"/>
                  </a:solidFill>
                </a:rPr>
                <a:t>(YBP)</a:t>
              </a:r>
            </a:p>
          </p:txBody>
        </p:sp>
      </p:grpSp>
      <p:sp>
        <p:nvSpPr>
          <p:cNvPr id="173063" name="CasellaDiTesto 1"/>
          <p:cNvSpPr txBox="1">
            <a:spLocks noChangeArrowheads="1"/>
          </p:cNvSpPr>
          <p:nvPr/>
        </p:nvSpPr>
        <p:spPr bwMode="auto">
          <a:xfrm>
            <a:off x="736600" y="115888"/>
            <a:ext cx="8169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3200">
                <a:solidFill>
                  <a:srgbClr val="0033CC"/>
                </a:solidFill>
              </a:rPr>
              <a:t>Legame tra Tgm e concentrazione di CO</a:t>
            </a:r>
            <a:r>
              <a:rPr lang="it-IT" altLang="it-IT" sz="3200" baseline="-25000">
                <a:solidFill>
                  <a:srgbClr val="0033CC"/>
                </a:solidFill>
              </a:rPr>
              <a:t>2</a:t>
            </a:r>
          </a:p>
        </p:txBody>
      </p:sp>
    </p:spTree>
    <p:extLst>
      <p:ext uri="{BB962C8B-B14F-4D97-AF65-F5344CB8AC3E}">
        <p14:creationId xmlns:p14="http://schemas.microsoft.com/office/powerpoint/2010/main" val="2204119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spect="1" noChangeArrowheads="1"/>
          </p:cNvSpPr>
          <p:nvPr>
            <p:ph type="title"/>
          </p:nvPr>
        </p:nvSpPr>
        <p:spPr>
          <a:xfrm>
            <a:off x="611188" y="117475"/>
            <a:ext cx="8532812" cy="431800"/>
          </a:xfrm>
        </p:spPr>
        <p:txBody>
          <a:bodyPr/>
          <a:lstStyle/>
          <a:p>
            <a:r>
              <a:rPr lang="it-IT" altLang="it-IT" sz="2400" smtClean="0">
                <a:solidFill>
                  <a:srgbClr val="0033CC"/>
                </a:solidFill>
              </a:rPr>
              <a:t>Temperatura e CO</a:t>
            </a:r>
            <a:r>
              <a:rPr lang="it-IT" altLang="it-IT" sz="2400" baseline="-25000" smtClean="0">
                <a:solidFill>
                  <a:srgbClr val="0033CC"/>
                </a:solidFill>
              </a:rPr>
              <a:t>2</a:t>
            </a:r>
            <a:r>
              <a:rPr lang="it-IT" altLang="it-IT" sz="2400" smtClean="0">
                <a:solidFill>
                  <a:srgbClr val="0033CC"/>
                </a:solidFill>
              </a:rPr>
              <a:t> durante il periodo dell’Olocene </a:t>
            </a:r>
          </a:p>
        </p:txBody>
      </p:sp>
      <p:pic>
        <p:nvPicPr>
          <p:cNvPr id="180227" name="Picture 5" descr="GISP2%20TemperatureSince10700%20BP%20with%20CO2%20from%20EPICA%20Do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2513"/>
            <a:ext cx="786765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377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egnaposto numero diapositiva 1"/>
          <p:cNvSpPr>
            <a:spLocks noGrp="1"/>
          </p:cNvSpPr>
          <p:nvPr>
            <p:ph type="sldNum" sz="quarter" idx="10"/>
          </p:nvPr>
        </p:nvSpPr>
        <p:spPr>
          <a:xfrm>
            <a:off x="10067925" y="152400"/>
            <a:ext cx="13176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78D21704-A167-4921-B640-317C1B10ED21}" type="slidenum">
              <a:rPr lang="it-IT" altLang="it-IT" sz="1600" smtClean="0">
                <a:solidFill>
                  <a:srgbClr val="FF9900"/>
                </a:solidFill>
              </a:rPr>
              <a:pPr/>
              <a:t>27</a:t>
            </a:fld>
            <a:endParaRPr lang="it-IT" altLang="it-IT" sz="1600" smtClean="0">
              <a:solidFill>
                <a:srgbClr val="FF9900"/>
              </a:solidFill>
            </a:endParaRPr>
          </a:p>
        </p:txBody>
      </p:sp>
      <p:sp>
        <p:nvSpPr>
          <p:cNvPr id="183299" name="Text Box 2"/>
          <p:cNvSpPr txBox="1">
            <a:spLocks noChangeArrowheads="1"/>
          </p:cNvSpPr>
          <p:nvPr/>
        </p:nvSpPr>
        <p:spPr bwMode="auto">
          <a:xfrm>
            <a:off x="827088" y="188913"/>
            <a:ext cx="792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eaLnBrk="1" hangingPunct="1">
              <a:spcBef>
                <a:spcPct val="50000"/>
              </a:spcBef>
            </a:pPr>
            <a:r>
              <a:rPr lang="it-IT" altLang="it-IT" sz="2400" b="1" dirty="0">
                <a:solidFill>
                  <a:srgbClr val="0033CC"/>
                </a:solidFill>
              </a:rPr>
              <a:t>Andamento della </a:t>
            </a:r>
            <a:r>
              <a:rPr lang="it-IT" altLang="it-IT" sz="2400" b="1" dirty="0" err="1" smtClean="0">
                <a:solidFill>
                  <a:srgbClr val="0033CC"/>
                </a:solidFill>
              </a:rPr>
              <a:t>T</a:t>
            </a:r>
            <a:r>
              <a:rPr lang="it-IT" altLang="it-IT" sz="2400" b="1" baseline="-25000" dirty="0" err="1" smtClean="0">
                <a:solidFill>
                  <a:srgbClr val="0033CC"/>
                </a:solidFill>
              </a:rPr>
              <a:t>gm</a:t>
            </a:r>
            <a:r>
              <a:rPr lang="it-IT" altLang="it-IT" sz="2400" b="1" dirty="0" smtClean="0">
                <a:solidFill>
                  <a:srgbClr val="0033CC"/>
                </a:solidFill>
              </a:rPr>
              <a:t> </a:t>
            </a:r>
            <a:r>
              <a:rPr lang="it-IT" altLang="it-IT" sz="2400" b="1" dirty="0">
                <a:solidFill>
                  <a:srgbClr val="0033CC"/>
                </a:solidFill>
              </a:rPr>
              <a:t>e della CO</a:t>
            </a:r>
            <a:r>
              <a:rPr lang="it-IT" altLang="it-IT" sz="2400" b="1" baseline="-25000" dirty="0">
                <a:solidFill>
                  <a:srgbClr val="0033CC"/>
                </a:solidFill>
              </a:rPr>
              <a:t>2</a:t>
            </a:r>
            <a:r>
              <a:rPr lang="it-IT" altLang="it-IT" sz="2400" b="1" dirty="0">
                <a:solidFill>
                  <a:srgbClr val="0033CC"/>
                </a:solidFill>
              </a:rPr>
              <a:t> negli ultimi 50 anni</a:t>
            </a:r>
          </a:p>
        </p:txBody>
      </p:sp>
      <p:pic>
        <p:nvPicPr>
          <p:cNvPr id="1026" name="Picture 2" descr="http://climate4you.com/images/HadCRUT4%20GlobalMonthlyTempSince1958%20AndCO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052736"/>
            <a:ext cx="838200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02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olo 1"/>
          <p:cNvSpPr>
            <a:spLocks noGrp="1"/>
          </p:cNvSpPr>
          <p:nvPr>
            <p:ph type="title"/>
          </p:nvPr>
        </p:nvSpPr>
        <p:spPr>
          <a:xfrm>
            <a:off x="719138" y="106363"/>
            <a:ext cx="8317358" cy="585787"/>
          </a:xfrm>
        </p:spPr>
        <p:txBody>
          <a:bodyPr/>
          <a:lstStyle/>
          <a:p>
            <a:r>
              <a:rPr lang="it-IT" altLang="it-IT" dirty="0" smtClean="0"/>
              <a:t> </a:t>
            </a:r>
            <a:r>
              <a:rPr lang="it-IT" altLang="it-IT" sz="2800" dirty="0" smtClean="0">
                <a:solidFill>
                  <a:srgbClr val="0070C0"/>
                </a:solidFill>
              </a:rPr>
              <a:t>Prime conclusioni su effetto della CO</a:t>
            </a:r>
            <a:r>
              <a:rPr lang="it-IT" altLang="it-IT" sz="2800" baseline="-25000" dirty="0" smtClean="0">
                <a:solidFill>
                  <a:srgbClr val="0070C0"/>
                </a:solidFill>
              </a:rPr>
              <a:t>2 </a:t>
            </a:r>
            <a:r>
              <a:rPr lang="it-IT" altLang="it-IT" sz="2800" dirty="0" smtClean="0">
                <a:solidFill>
                  <a:srgbClr val="0070C0"/>
                </a:solidFill>
              </a:rPr>
              <a:t>antropica</a:t>
            </a:r>
          </a:p>
        </p:txBody>
      </p:sp>
      <p:sp>
        <p:nvSpPr>
          <p:cNvPr id="3" name="Segnaposto contenuto 2"/>
          <p:cNvSpPr>
            <a:spLocks noGrp="1"/>
          </p:cNvSpPr>
          <p:nvPr>
            <p:ph idx="1"/>
          </p:nvPr>
        </p:nvSpPr>
        <p:spPr>
          <a:xfrm>
            <a:off x="250825" y="1066800"/>
            <a:ext cx="8697913" cy="5099050"/>
          </a:xfrm>
        </p:spPr>
        <p:txBody>
          <a:bodyPr/>
          <a:lstStyle/>
          <a:p>
            <a:pPr marL="700087" indent="-342900">
              <a:buFont typeface="Wingdings" panose="05000000000000000000" pitchFamily="2" charset="2"/>
              <a:buChar char="Ø"/>
              <a:defRPr/>
            </a:pPr>
            <a:r>
              <a:rPr lang="it-IT" altLang="it-IT" b="1" dirty="0">
                <a:solidFill>
                  <a:schemeClr val="accent2"/>
                </a:solidFill>
              </a:rPr>
              <a:t>E’ </a:t>
            </a:r>
            <a:r>
              <a:rPr lang="it-IT" altLang="it-IT" b="1" dirty="0" smtClean="0">
                <a:solidFill>
                  <a:schemeClr val="accent2"/>
                </a:solidFill>
              </a:rPr>
              <a:t>probabile, </a:t>
            </a:r>
            <a:r>
              <a:rPr lang="it-IT" altLang="it-IT" b="1" dirty="0">
                <a:solidFill>
                  <a:srgbClr val="FF5050"/>
                </a:solidFill>
              </a:rPr>
              <a:t>ma non certo</a:t>
            </a:r>
            <a:r>
              <a:rPr lang="it-IT" altLang="it-IT" b="1" dirty="0">
                <a:solidFill>
                  <a:schemeClr val="accent2"/>
                </a:solidFill>
              </a:rPr>
              <a:t>, che l’aumento della concentrazione di CO</a:t>
            </a:r>
            <a:r>
              <a:rPr lang="it-IT" altLang="it-IT" b="1" baseline="-25000" dirty="0">
                <a:solidFill>
                  <a:schemeClr val="accent2"/>
                </a:solidFill>
              </a:rPr>
              <a:t>2 </a:t>
            </a:r>
            <a:r>
              <a:rPr lang="it-IT" altLang="it-IT" b="1" dirty="0">
                <a:solidFill>
                  <a:schemeClr val="accent2"/>
                </a:solidFill>
              </a:rPr>
              <a:t>registrato dal 1750 derivi dall’uso dei combustibili </a:t>
            </a:r>
            <a:r>
              <a:rPr lang="it-IT" altLang="it-IT" b="1" dirty="0" smtClean="0">
                <a:solidFill>
                  <a:schemeClr val="accent2"/>
                </a:solidFill>
              </a:rPr>
              <a:t>fossili</a:t>
            </a:r>
            <a:r>
              <a:rPr lang="it-IT" altLang="it-IT" b="1" dirty="0" smtClean="0">
                <a:solidFill>
                  <a:srgbClr val="3333CC"/>
                </a:solidFill>
              </a:rPr>
              <a:t>; </a:t>
            </a:r>
            <a:r>
              <a:rPr lang="it-IT" altLang="it-IT" b="1" dirty="0">
                <a:solidFill>
                  <a:srgbClr val="3333CC"/>
                </a:solidFill>
              </a:rPr>
              <a:t>un contributo non trascurabile potrebbe </a:t>
            </a:r>
            <a:r>
              <a:rPr lang="it-IT" altLang="it-IT" b="1" dirty="0" smtClean="0">
                <a:solidFill>
                  <a:srgbClr val="3333CC"/>
                </a:solidFill>
              </a:rPr>
              <a:t>però essere </a:t>
            </a:r>
            <a:r>
              <a:rPr lang="it-IT" altLang="it-IT" b="1" dirty="0">
                <a:solidFill>
                  <a:srgbClr val="3333CC"/>
                </a:solidFill>
              </a:rPr>
              <a:t>di origine naturale.</a:t>
            </a:r>
          </a:p>
          <a:p>
            <a:pPr marL="381000" indent="-23813">
              <a:defRPr/>
            </a:pPr>
            <a:endParaRPr lang="it-IT" altLang="it-IT" b="1" dirty="0">
              <a:solidFill>
                <a:schemeClr val="accent2"/>
              </a:solidFill>
            </a:endParaRPr>
          </a:p>
          <a:p>
            <a:pPr marL="700087" indent="-342900">
              <a:buFont typeface="Wingdings" panose="05000000000000000000" pitchFamily="2" charset="2"/>
              <a:buChar char="Ø"/>
              <a:defRPr/>
            </a:pPr>
            <a:r>
              <a:rPr lang="it-IT" altLang="it-IT" b="1" dirty="0" smtClean="0">
                <a:solidFill>
                  <a:schemeClr val="accent2"/>
                </a:solidFill>
              </a:rPr>
              <a:t>Il </a:t>
            </a:r>
            <a:r>
              <a:rPr lang="it-IT" altLang="it-IT" b="1" dirty="0">
                <a:solidFill>
                  <a:schemeClr val="accent2"/>
                </a:solidFill>
              </a:rPr>
              <a:t>legame tra concentrazione di CO</a:t>
            </a:r>
            <a:r>
              <a:rPr lang="it-IT" altLang="it-IT" b="1" baseline="-25000" dirty="0">
                <a:solidFill>
                  <a:schemeClr val="accent2"/>
                </a:solidFill>
              </a:rPr>
              <a:t>2  </a:t>
            </a:r>
            <a:r>
              <a:rPr lang="it-IT" altLang="it-IT" b="1" dirty="0">
                <a:solidFill>
                  <a:schemeClr val="accent2"/>
                </a:solidFill>
              </a:rPr>
              <a:t>e variazioni climatiche, in base a diverse constatazioni remote e recenti, </a:t>
            </a:r>
            <a:r>
              <a:rPr lang="it-IT" altLang="it-IT" b="1" dirty="0">
                <a:solidFill>
                  <a:srgbClr val="FF0000"/>
                </a:solidFill>
              </a:rPr>
              <a:t>è molto dubbio </a:t>
            </a:r>
            <a:r>
              <a:rPr lang="it-IT" altLang="it-IT" b="1" dirty="0" smtClean="0">
                <a:solidFill>
                  <a:schemeClr val="accent2"/>
                </a:solidFill>
              </a:rPr>
              <a:t>(conseguentemente c’è poca </a:t>
            </a:r>
            <a:r>
              <a:rPr lang="it-IT" altLang="it-IT" b="1" dirty="0">
                <a:solidFill>
                  <a:schemeClr val="accent2"/>
                </a:solidFill>
              </a:rPr>
              <a:t>attendibilità dei modelli climatici basati </a:t>
            </a:r>
            <a:r>
              <a:rPr lang="it-IT" altLang="it-IT" b="1" dirty="0" smtClean="0">
                <a:solidFill>
                  <a:schemeClr val="accent2"/>
                </a:solidFill>
              </a:rPr>
              <a:t>essenzialmente sull’effetto </a:t>
            </a:r>
            <a:r>
              <a:rPr lang="it-IT" altLang="it-IT" b="1" dirty="0">
                <a:solidFill>
                  <a:schemeClr val="accent2"/>
                </a:solidFill>
              </a:rPr>
              <a:t>serra</a:t>
            </a:r>
            <a:r>
              <a:rPr lang="it-IT" altLang="it-IT" b="1" dirty="0" smtClean="0">
                <a:solidFill>
                  <a:schemeClr val="accent2"/>
                </a:solidFill>
              </a:rPr>
              <a:t>).</a:t>
            </a:r>
          </a:p>
          <a:p>
            <a:pPr marL="381000" indent="-23813">
              <a:defRPr/>
            </a:pPr>
            <a:endParaRPr lang="it-IT" altLang="it-IT" b="1" dirty="0" smtClean="0">
              <a:solidFill>
                <a:schemeClr val="accent2"/>
              </a:solidFill>
            </a:endParaRPr>
          </a:p>
          <a:p>
            <a:pPr marL="700087" indent="-342900">
              <a:buFont typeface="Wingdings" panose="05000000000000000000" pitchFamily="2" charset="2"/>
              <a:buChar char="Ø"/>
              <a:defRPr/>
            </a:pPr>
            <a:r>
              <a:rPr lang="it-IT" altLang="it-IT" b="1" dirty="0" smtClean="0">
                <a:solidFill>
                  <a:schemeClr val="accent2"/>
                </a:solidFill>
              </a:rPr>
              <a:t>E’ probabile che le recenti variazioni climatiche derivino </a:t>
            </a:r>
            <a:r>
              <a:rPr lang="it-IT" altLang="it-IT" b="1" dirty="0" smtClean="0">
                <a:solidFill>
                  <a:srgbClr val="FF0000"/>
                </a:solidFill>
              </a:rPr>
              <a:t>prevalentemente da fattori naturali (sole, correnti oceaniche, vulcanesimo)</a:t>
            </a:r>
            <a:r>
              <a:rPr lang="it-IT" altLang="it-IT" b="1" dirty="0" smtClean="0">
                <a:solidFill>
                  <a:schemeClr val="accent2"/>
                </a:solidFill>
              </a:rPr>
              <a:t>.</a:t>
            </a:r>
            <a:endParaRPr lang="it-IT" altLang="it-IT" b="1" dirty="0">
              <a:solidFill>
                <a:schemeClr val="accent2"/>
              </a:solidFill>
            </a:endParaRPr>
          </a:p>
          <a:p>
            <a:pPr marL="381000" indent="-23813">
              <a:defRPr/>
            </a:pPr>
            <a:endParaRPr lang="it-IT" altLang="it-IT" b="1" dirty="0">
              <a:solidFill>
                <a:schemeClr val="accent2"/>
              </a:solidFill>
            </a:endParaRPr>
          </a:p>
          <a:p>
            <a:pPr marL="381000" indent="-23813">
              <a:defRPr/>
            </a:pPr>
            <a:endParaRPr lang="it-IT" altLang="it-IT" b="1" dirty="0">
              <a:solidFill>
                <a:schemeClr val="accent2"/>
              </a:solidFill>
            </a:endParaRPr>
          </a:p>
        </p:txBody>
      </p:sp>
      <p:sp>
        <p:nvSpPr>
          <p:cNvPr id="185348" name="Segnaposto numero diapositiva 3"/>
          <p:cNvSpPr>
            <a:spLocks noGrp="1"/>
          </p:cNvSpPr>
          <p:nvPr>
            <p:ph type="sldNum" sz="quarter" idx="10"/>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6B027774-526A-4477-BFF7-8366EA1E345B}" type="slidenum">
              <a:rPr lang="it-IT" altLang="it-IT" sz="1600" smtClean="0">
                <a:solidFill>
                  <a:srgbClr val="FF9900"/>
                </a:solidFill>
              </a:rPr>
              <a:pPr/>
              <a:t>28</a:t>
            </a:fld>
            <a:endParaRPr lang="it-IT" altLang="it-IT" sz="1600" smtClean="0">
              <a:solidFill>
                <a:srgbClr val="FF9900"/>
              </a:solidFill>
            </a:endParaRPr>
          </a:p>
        </p:txBody>
      </p:sp>
    </p:spTree>
    <p:extLst>
      <p:ext uri="{BB962C8B-B14F-4D97-AF65-F5344CB8AC3E}">
        <p14:creationId xmlns:p14="http://schemas.microsoft.com/office/powerpoint/2010/main" val="1487930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egnaposto numero diapositiva 3"/>
          <p:cNvSpPr>
            <a:spLocks noGrp="1"/>
          </p:cNvSpPr>
          <p:nvPr>
            <p:ph type="sldNum" sz="quarter" idx="10"/>
          </p:nvPr>
        </p:nvSpPr>
        <p:spPr>
          <a:xfrm>
            <a:off x="6719888" y="971550"/>
            <a:ext cx="1247775" cy="182563"/>
          </a:xfrm>
          <a:noFill/>
        </p:spPr>
        <p:txBody>
          <a:bodyPr/>
          <a:lstStyle>
            <a:lvl1pPr>
              <a:defRPr sz="2000" b="1">
                <a:solidFill>
                  <a:schemeClr val="tx1"/>
                </a:solidFill>
                <a:latin typeface="Arial" pitchFamily="34" charset="0"/>
                <a:ea typeface="MS PGothic" pitchFamily="34" charset="-128"/>
              </a:defRPr>
            </a:lvl1pPr>
            <a:lvl2pPr marL="557213" indent="-214313">
              <a:defRPr sz="2000" b="1">
                <a:solidFill>
                  <a:schemeClr val="tx1"/>
                </a:solidFill>
                <a:latin typeface="Arial" pitchFamily="34" charset="0"/>
                <a:ea typeface="MS PGothic" pitchFamily="34" charset="-128"/>
              </a:defRPr>
            </a:lvl2pPr>
            <a:lvl3pPr marL="857250" indent="-171450">
              <a:defRPr sz="2000" b="1">
                <a:solidFill>
                  <a:schemeClr val="tx1"/>
                </a:solidFill>
                <a:latin typeface="Arial" pitchFamily="34" charset="0"/>
                <a:ea typeface="MS PGothic" pitchFamily="34" charset="-128"/>
              </a:defRPr>
            </a:lvl3pPr>
            <a:lvl4pPr marL="1200150" indent="-171450">
              <a:defRPr sz="2000" b="1">
                <a:solidFill>
                  <a:schemeClr val="tx1"/>
                </a:solidFill>
                <a:latin typeface="Arial" pitchFamily="34" charset="0"/>
                <a:ea typeface="MS PGothic" pitchFamily="34" charset="-128"/>
              </a:defRPr>
            </a:lvl4pPr>
            <a:lvl5pPr marL="1543050" indent="-171450">
              <a:defRPr sz="2000" b="1">
                <a:solidFill>
                  <a:schemeClr val="tx1"/>
                </a:solidFill>
                <a:latin typeface="Arial" pitchFamily="34" charset="0"/>
                <a:ea typeface="MS PGothic" pitchFamily="34" charset="-128"/>
              </a:defRPr>
            </a:lvl5pPr>
            <a:lvl6pPr marL="2000250" indent="-171450" eaLnBrk="0" fontAlgn="base" hangingPunct="0">
              <a:spcBef>
                <a:spcPct val="0"/>
              </a:spcBef>
              <a:spcAft>
                <a:spcPct val="0"/>
              </a:spcAft>
              <a:defRPr sz="2000" b="1">
                <a:solidFill>
                  <a:schemeClr val="tx1"/>
                </a:solidFill>
                <a:latin typeface="Arial" pitchFamily="34" charset="0"/>
                <a:ea typeface="MS PGothic" pitchFamily="34" charset="-128"/>
              </a:defRPr>
            </a:lvl6pPr>
            <a:lvl7pPr marL="2457450" indent="-171450" eaLnBrk="0" fontAlgn="base" hangingPunct="0">
              <a:spcBef>
                <a:spcPct val="0"/>
              </a:spcBef>
              <a:spcAft>
                <a:spcPct val="0"/>
              </a:spcAft>
              <a:defRPr sz="2000" b="1">
                <a:solidFill>
                  <a:schemeClr val="tx1"/>
                </a:solidFill>
                <a:latin typeface="Arial" pitchFamily="34" charset="0"/>
                <a:ea typeface="MS PGothic" pitchFamily="34" charset="-128"/>
              </a:defRPr>
            </a:lvl7pPr>
            <a:lvl8pPr marL="2914650" indent="-171450" eaLnBrk="0" fontAlgn="base" hangingPunct="0">
              <a:spcBef>
                <a:spcPct val="0"/>
              </a:spcBef>
              <a:spcAft>
                <a:spcPct val="0"/>
              </a:spcAft>
              <a:defRPr sz="2000" b="1">
                <a:solidFill>
                  <a:schemeClr val="tx1"/>
                </a:solidFill>
                <a:latin typeface="Arial" pitchFamily="34" charset="0"/>
                <a:ea typeface="MS PGothic" pitchFamily="34" charset="-128"/>
              </a:defRPr>
            </a:lvl8pPr>
            <a:lvl9pPr marL="3371850" indent="-17145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95DC7730-0442-4506-B3FB-5083D8339BF9}" type="slidenum">
              <a:rPr lang="it-IT" altLang="it-IT" sz="1200" smtClean="0">
                <a:solidFill>
                  <a:srgbClr val="FF9900"/>
                </a:solidFill>
              </a:rPr>
              <a:pPr/>
              <a:t>29</a:t>
            </a:fld>
            <a:endParaRPr lang="it-IT" altLang="it-IT" sz="1200" smtClean="0">
              <a:solidFill>
                <a:srgbClr val="FF9900"/>
              </a:solidFill>
            </a:endParaRPr>
          </a:p>
        </p:txBody>
      </p:sp>
      <p:sp>
        <p:nvSpPr>
          <p:cNvPr id="187395" name="Segnaposto contenuto 2"/>
          <p:cNvSpPr>
            <a:spLocks noGrp="1"/>
          </p:cNvSpPr>
          <p:nvPr>
            <p:ph idx="1"/>
          </p:nvPr>
        </p:nvSpPr>
        <p:spPr>
          <a:xfrm>
            <a:off x="683568" y="2234381"/>
            <a:ext cx="7920880" cy="690563"/>
          </a:xfrm>
          <a:solidFill>
            <a:srgbClr val="FFFF00"/>
          </a:solidFill>
          <a:ln w="38100">
            <a:solidFill>
              <a:srgbClr val="0070C0"/>
            </a:solidFill>
            <a:miter lim="800000"/>
            <a:headEnd/>
            <a:tailEnd/>
          </a:ln>
        </p:spPr>
        <p:txBody>
          <a:bodyPr/>
          <a:lstStyle/>
          <a:p>
            <a:pPr marL="0" indent="0" algn="ctr">
              <a:buNone/>
            </a:pPr>
            <a:r>
              <a:rPr lang="it-IT" altLang="it-IT" sz="4400" b="1" dirty="0" smtClean="0">
                <a:solidFill>
                  <a:srgbClr val="0070C0"/>
                </a:solidFill>
              </a:rPr>
              <a:t>L</a:t>
            </a:r>
            <a:r>
              <a:rPr lang="it-IT" altLang="en-US" sz="4400" b="1" dirty="0" smtClean="0">
                <a:solidFill>
                  <a:srgbClr val="0070C0"/>
                </a:solidFill>
              </a:rPr>
              <a:t>’</a:t>
            </a:r>
            <a:r>
              <a:rPr lang="it-IT" altLang="it-IT" sz="4400" b="1" dirty="0" smtClean="0">
                <a:solidFill>
                  <a:srgbClr val="0070C0"/>
                </a:solidFill>
              </a:rPr>
              <a:t>effetto del sole</a:t>
            </a:r>
          </a:p>
        </p:txBody>
      </p:sp>
    </p:spTree>
    <p:extLst>
      <p:ext uri="{BB962C8B-B14F-4D97-AF65-F5344CB8AC3E}">
        <p14:creationId xmlns:p14="http://schemas.microsoft.com/office/powerpoint/2010/main" val="3037395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olo 1"/>
          <p:cNvSpPr>
            <a:spLocks noGrp="1"/>
          </p:cNvSpPr>
          <p:nvPr>
            <p:ph type="title"/>
          </p:nvPr>
        </p:nvSpPr>
        <p:spPr>
          <a:xfrm>
            <a:off x="755650" y="106363"/>
            <a:ext cx="6786563" cy="585787"/>
          </a:xfrm>
        </p:spPr>
        <p:txBody>
          <a:bodyPr/>
          <a:lstStyle/>
          <a:p>
            <a:r>
              <a:rPr lang="it-IT" altLang="it-IT" sz="3200" smtClean="0">
                <a:solidFill>
                  <a:srgbClr val="2D2DB9"/>
                </a:solidFill>
              </a:rPr>
              <a:t>Clima locale e clima globale    (2)</a:t>
            </a:r>
          </a:p>
        </p:txBody>
      </p:sp>
      <p:sp>
        <p:nvSpPr>
          <p:cNvPr id="113667" name="Segnaposto numero diapositiva 2"/>
          <p:cNvSpPr>
            <a:spLocks noGrp="1"/>
          </p:cNvSpPr>
          <p:nvPr>
            <p:ph type="sldNum" sz="quarter" idx="10"/>
          </p:nvPr>
        </p:nvSpPr>
        <p:spPr>
          <a:xfrm>
            <a:off x="6762750" y="152400"/>
            <a:ext cx="1204913"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46363DE6-C89A-41CF-AC1B-E66BBC6EB1E2}" type="slidenum">
              <a:rPr lang="it-IT" altLang="it-IT" sz="1600" smtClean="0">
                <a:solidFill>
                  <a:srgbClr val="FF9900"/>
                </a:solidFill>
              </a:rPr>
              <a:pPr/>
              <a:t>3</a:t>
            </a:fld>
            <a:endParaRPr lang="it-IT" altLang="it-IT" sz="1600" smtClean="0">
              <a:solidFill>
                <a:srgbClr val="FF9900"/>
              </a:solidFill>
            </a:endParaRPr>
          </a:p>
        </p:txBody>
      </p:sp>
      <p:sp>
        <p:nvSpPr>
          <p:cNvPr id="4" name="CasellaDiTesto 3"/>
          <p:cNvSpPr txBox="1">
            <a:spLocks noChangeArrowheads="1"/>
          </p:cNvSpPr>
          <p:nvPr/>
        </p:nvSpPr>
        <p:spPr bwMode="auto">
          <a:xfrm>
            <a:off x="306388" y="981075"/>
            <a:ext cx="85693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a:spcBef>
                <a:spcPct val="0"/>
              </a:spcBef>
              <a:buFont typeface="Wingdings" pitchFamily="2" charset="2"/>
              <a:buChar char="Ø"/>
            </a:pPr>
            <a:r>
              <a:rPr lang="it-IT" altLang="it-IT" b="1" dirty="0">
                <a:solidFill>
                  <a:srgbClr val="2D2DB9"/>
                </a:solidFill>
              </a:rPr>
              <a:t>Il clima locale influenza fortemente la pubblica opinione, che tende a generalizzarlo  a clima globale, spesso dimenticando che </a:t>
            </a:r>
            <a:r>
              <a:rPr lang="it-IT" altLang="it-IT" b="1" dirty="0">
                <a:solidFill>
                  <a:srgbClr val="FF0000"/>
                </a:solidFill>
              </a:rPr>
              <a:t>più del 70% </a:t>
            </a:r>
            <a:r>
              <a:rPr lang="it-IT" altLang="it-IT" b="1" dirty="0">
                <a:solidFill>
                  <a:srgbClr val="0033CC"/>
                </a:solidFill>
              </a:rPr>
              <a:t>della superficie della Terra è coperto dai mari e del restante 30% solo una modesta frazione minore del 10% </a:t>
            </a:r>
            <a:r>
              <a:rPr lang="it-IT" altLang="it-IT" b="1" i="1" dirty="0">
                <a:solidFill>
                  <a:srgbClr val="0033CC"/>
                </a:solidFill>
              </a:rPr>
              <a:t>(JRC, Commissione Europea) </a:t>
            </a:r>
            <a:r>
              <a:rPr lang="it-IT" altLang="it-IT" b="1" dirty="0">
                <a:solidFill>
                  <a:srgbClr val="0033CC"/>
                </a:solidFill>
              </a:rPr>
              <a:t>è significativamente antropizzato </a:t>
            </a:r>
            <a:r>
              <a:rPr lang="it-IT" altLang="it-IT" b="1" dirty="0">
                <a:solidFill>
                  <a:srgbClr val="0070C0"/>
                </a:solidFill>
              </a:rPr>
              <a:t>(</a:t>
            </a:r>
            <a:r>
              <a:rPr lang="it-IT" altLang="it-IT" b="1" dirty="0">
                <a:solidFill>
                  <a:srgbClr val="FF0000"/>
                </a:solidFill>
              </a:rPr>
              <a:t>quindi la frazione della superficie della Terra antropizzata è dell</a:t>
            </a:r>
            <a:r>
              <a:rPr lang="it-IT" altLang="en-US" b="1" dirty="0">
                <a:solidFill>
                  <a:srgbClr val="FF0000"/>
                </a:solidFill>
              </a:rPr>
              <a:t>’</a:t>
            </a:r>
            <a:r>
              <a:rPr lang="it-IT" altLang="it-IT" b="1" dirty="0">
                <a:solidFill>
                  <a:srgbClr val="FF0000"/>
                </a:solidFill>
              </a:rPr>
              <a:t>ordine del 3%</a:t>
            </a:r>
            <a:r>
              <a:rPr lang="it-IT" altLang="it-IT" b="1" dirty="0">
                <a:solidFill>
                  <a:srgbClr val="0070C0"/>
                </a:solidFill>
              </a:rPr>
              <a:t>). </a:t>
            </a:r>
          </a:p>
          <a:p>
            <a:pPr>
              <a:spcBef>
                <a:spcPct val="0"/>
              </a:spcBef>
              <a:buFont typeface="Wingdings" pitchFamily="2" charset="2"/>
              <a:buNone/>
            </a:pPr>
            <a:endParaRPr lang="it-IT" altLang="it-IT" b="1" dirty="0">
              <a:solidFill>
                <a:srgbClr val="2D2DB9"/>
              </a:solidFill>
            </a:endParaRPr>
          </a:p>
          <a:p>
            <a:pPr algn="just">
              <a:spcBef>
                <a:spcPct val="0"/>
              </a:spcBef>
              <a:buFont typeface="Wingdings" pitchFamily="2" charset="2"/>
              <a:buChar char="Ø"/>
            </a:pPr>
            <a:r>
              <a:rPr lang="it-IT" altLang="it-IT" b="1" dirty="0">
                <a:solidFill>
                  <a:srgbClr val="2D2DB9"/>
                </a:solidFill>
              </a:rPr>
              <a:t>Il </a:t>
            </a:r>
            <a:r>
              <a:rPr lang="it-IT" altLang="it-IT" b="1" dirty="0">
                <a:solidFill>
                  <a:srgbClr val="FF0000"/>
                </a:solidFill>
              </a:rPr>
              <a:t>clima locale</a:t>
            </a:r>
            <a:r>
              <a:rPr lang="it-IT" altLang="it-IT" b="1" dirty="0">
                <a:solidFill>
                  <a:srgbClr val="2D2DB9"/>
                </a:solidFill>
              </a:rPr>
              <a:t> dipende in primis dal clima globale, ma è anche certamente influenzato dall</a:t>
            </a:r>
            <a:r>
              <a:rPr lang="it-IT" altLang="en-US" b="1" dirty="0">
                <a:solidFill>
                  <a:srgbClr val="2D2DB9"/>
                </a:solidFill>
              </a:rPr>
              <a:t>’</a:t>
            </a:r>
            <a:r>
              <a:rPr lang="it-IT" altLang="it-IT" b="1" dirty="0">
                <a:solidFill>
                  <a:srgbClr val="2D2DB9"/>
                </a:solidFill>
              </a:rPr>
              <a:t>antropizzazione del territorio, tra cui importante l</a:t>
            </a:r>
            <a:r>
              <a:rPr lang="it-IT" altLang="en-US" b="1" dirty="0">
                <a:solidFill>
                  <a:srgbClr val="2D2DB9"/>
                </a:solidFill>
              </a:rPr>
              <a:t>’</a:t>
            </a:r>
            <a:r>
              <a:rPr lang="it-IT" altLang="it-IT" b="1" dirty="0">
                <a:solidFill>
                  <a:srgbClr val="2D2DB9"/>
                </a:solidFill>
              </a:rPr>
              <a:t>uso dell</a:t>
            </a:r>
            <a:r>
              <a:rPr lang="it-IT" altLang="en-US" b="1" dirty="0">
                <a:solidFill>
                  <a:srgbClr val="2D2DB9"/>
                </a:solidFill>
              </a:rPr>
              <a:t>’</a:t>
            </a:r>
            <a:r>
              <a:rPr lang="it-IT" altLang="it-IT" b="1" dirty="0">
                <a:solidFill>
                  <a:srgbClr val="2D2DB9"/>
                </a:solidFill>
              </a:rPr>
              <a:t>energia in parte prodotta in loco con i  combustibili </a:t>
            </a:r>
            <a:r>
              <a:rPr lang="it-IT" altLang="it-IT" b="1" dirty="0" smtClean="0">
                <a:solidFill>
                  <a:srgbClr val="2D2DB9"/>
                </a:solidFill>
              </a:rPr>
              <a:t>fossili, «isole di calore».</a:t>
            </a:r>
            <a:endParaRPr lang="it-IT" altLang="it-IT" b="1" dirty="0">
              <a:solidFill>
                <a:srgbClr val="2D2DB9"/>
              </a:solidFill>
            </a:endParaRPr>
          </a:p>
          <a:p>
            <a:pPr algn="just">
              <a:spcBef>
                <a:spcPct val="0"/>
              </a:spcBef>
              <a:buFont typeface="Wingdings" pitchFamily="2" charset="2"/>
              <a:buNone/>
            </a:pPr>
            <a:r>
              <a:rPr lang="it-IT" altLang="it-IT" b="1" dirty="0">
                <a:solidFill>
                  <a:srgbClr val="2D2DB9"/>
                </a:solidFill>
              </a:rPr>
              <a:t> </a:t>
            </a:r>
          </a:p>
          <a:p>
            <a:pPr algn="just">
              <a:spcBef>
                <a:spcPct val="0"/>
              </a:spcBef>
              <a:buFont typeface="Wingdings" pitchFamily="2" charset="2"/>
              <a:buChar char="Ø"/>
            </a:pPr>
            <a:r>
              <a:rPr lang="it-IT" altLang="it-IT" b="1" dirty="0">
                <a:solidFill>
                  <a:srgbClr val="2D2DB9"/>
                </a:solidFill>
              </a:rPr>
              <a:t>E</a:t>
            </a:r>
            <a:r>
              <a:rPr lang="it-IT" altLang="en-US" b="1" dirty="0">
                <a:solidFill>
                  <a:srgbClr val="2D2DB9"/>
                </a:solidFill>
              </a:rPr>
              <a:t>’</a:t>
            </a:r>
            <a:r>
              <a:rPr lang="it-IT" altLang="it-IT" b="1" dirty="0">
                <a:solidFill>
                  <a:srgbClr val="2D2DB9"/>
                </a:solidFill>
              </a:rPr>
              <a:t> scontata l</a:t>
            </a:r>
            <a:r>
              <a:rPr lang="it-IT" altLang="en-US" b="1" dirty="0">
                <a:solidFill>
                  <a:srgbClr val="2D2DB9"/>
                </a:solidFill>
              </a:rPr>
              <a:t>’</a:t>
            </a:r>
            <a:r>
              <a:rPr lang="it-IT" altLang="it-IT" b="1" dirty="0">
                <a:solidFill>
                  <a:srgbClr val="2D2DB9"/>
                </a:solidFill>
              </a:rPr>
              <a:t>opportunità di un uso corretto dei combustibili, riducendo quanto possibile gli </a:t>
            </a:r>
            <a:r>
              <a:rPr lang="it-IT" altLang="it-IT" b="1" dirty="0">
                <a:solidFill>
                  <a:srgbClr val="E31303"/>
                </a:solidFill>
              </a:rPr>
              <a:t>inquinanti </a:t>
            </a:r>
            <a:r>
              <a:rPr lang="it-IT" altLang="it-IT" b="1" dirty="0">
                <a:solidFill>
                  <a:srgbClr val="2D2DB9"/>
                </a:solidFill>
              </a:rPr>
              <a:t>(ossidi di zolfo e di azoto, particolato, incombusti).</a:t>
            </a:r>
          </a:p>
        </p:txBody>
      </p:sp>
    </p:spTree>
    <p:extLst>
      <p:ext uri="{BB962C8B-B14F-4D97-AF65-F5344CB8AC3E}">
        <p14:creationId xmlns:p14="http://schemas.microsoft.com/office/powerpoint/2010/main" val="518128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egnaposto numero diapositiva 3"/>
          <p:cNvSpPr>
            <a:spLocks noGrp="1"/>
          </p:cNvSpPr>
          <p:nvPr>
            <p:ph type="sldNum" sz="quarter" idx="10"/>
          </p:nvPr>
        </p:nvSpPr>
        <p:spPr>
          <a:xfrm>
            <a:off x="6719888" y="971550"/>
            <a:ext cx="1247775" cy="182563"/>
          </a:xfrm>
          <a:noFill/>
        </p:spPr>
        <p:txBody>
          <a:bodyPr/>
          <a:lstStyle>
            <a:lvl1pPr>
              <a:defRPr sz="2000" b="1">
                <a:solidFill>
                  <a:schemeClr val="tx1"/>
                </a:solidFill>
                <a:latin typeface="Arial" pitchFamily="34" charset="0"/>
                <a:ea typeface="MS PGothic" pitchFamily="34" charset="-128"/>
              </a:defRPr>
            </a:lvl1pPr>
            <a:lvl2pPr marL="557213" indent="-214313">
              <a:defRPr sz="2000" b="1">
                <a:solidFill>
                  <a:schemeClr val="tx1"/>
                </a:solidFill>
                <a:latin typeface="Arial" pitchFamily="34" charset="0"/>
                <a:ea typeface="MS PGothic" pitchFamily="34" charset="-128"/>
              </a:defRPr>
            </a:lvl2pPr>
            <a:lvl3pPr marL="857250" indent="-171450">
              <a:defRPr sz="2000" b="1">
                <a:solidFill>
                  <a:schemeClr val="tx1"/>
                </a:solidFill>
                <a:latin typeface="Arial" pitchFamily="34" charset="0"/>
                <a:ea typeface="MS PGothic" pitchFamily="34" charset="-128"/>
              </a:defRPr>
            </a:lvl3pPr>
            <a:lvl4pPr marL="1200150" indent="-171450">
              <a:defRPr sz="2000" b="1">
                <a:solidFill>
                  <a:schemeClr val="tx1"/>
                </a:solidFill>
                <a:latin typeface="Arial" pitchFamily="34" charset="0"/>
                <a:ea typeface="MS PGothic" pitchFamily="34" charset="-128"/>
              </a:defRPr>
            </a:lvl4pPr>
            <a:lvl5pPr marL="1543050" indent="-171450">
              <a:defRPr sz="2000" b="1">
                <a:solidFill>
                  <a:schemeClr val="tx1"/>
                </a:solidFill>
                <a:latin typeface="Arial" pitchFamily="34" charset="0"/>
                <a:ea typeface="MS PGothic" pitchFamily="34" charset="-128"/>
              </a:defRPr>
            </a:lvl5pPr>
            <a:lvl6pPr marL="2000250" indent="-171450" eaLnBrk="0" fontAlgn="base" hangingPunct="0">
              <a:spcBef>
                <a:spcPct val="0"/>
              </a:spcBef>
              <a:spcAft>
                <a:spcPct val="0"/>
              </a:spcAft>
              <a:defRPr sz="2000" b="1">
                <a:solidFill>
                  <a:schemeClr val="tx1"/>
                </a:solidFill>
                <a:latin typeface="Arial" pitchFamily="34" charset="0"/>
                <a:ea typeface="MS PGothic" pitchFamily="34" charset="-128"/>
              </a:defRPr>
            </a:lvl6pPr>
            <a:lvl7pPr marL="2457450" indent="-171450" eaLnBrk="0" fontAlgn="base" hangingPunct="0">
              <a:spcBef>
                <a:spcPct val="0"/>
              </a:spcBef>
              <a:spcAft>
                <a:spcPct val="0"/>
              </a:spcAft>
              <a:defRPr sz="2000" b="1">
                <a:solidFill>
                  <a:schemeClr val="tx1"/>
                </a:solidFill>
                <a:latin typeface="Arial" pitchFamily="34" charset="0"/>
                <a:ea typeface="MS PGothic" pitchFamily="34" charset="-128"/>
              </a:defRPr>
            </a:lvl7pPr>
            <a:lvl8pPr marL="2914650" indent="-171450" eaLnBrk="0" fontAlgn="base" hangingPunct="0">
              <a:spcBef>
                <a:spcPct val="0"/>
              </a:spcBef>
              <a:spcAft>
                <a:spcPct val="0"/>
              </a:spcAft>
              <a:defRPr sz="2000" b="1">
                <a:solidFill>
                  <a:schemeClr val="tx1"/>
                </a:solidFill>
                <a:latin typeface="Arial" pitchFamily="34" charset="0"/>
                <a:ea typeface="MS PGothic" pitchFamily="34" charset="-128"/>
              </a:defRPr>
            </a:lvl8pPr>
            <a:lvl9pPr marL="3371850" indent="-17145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95DC7730-0442-4506-B3FB-5083D8339BF9}" type="slidenum">
              <a:rPr lang="it-IT" altLang="it-IT" sz="1200" smtClean="0">
                <a:solidFill>
                  <a:srgbClr val="FF9900"/>
                </a:solidFill>
              </a:rPr>
              <a:pPr/>
              <a:t>30</a:t>
            </a:fld>
            <a:endParaRPr lang="it-IT" altLang="it-IT" sz="1200" smtClean="0">
              <a:solidFill>
                <a:srgbClr val="FF9900"/>
              </a:solidFill>
            </a:endParaRPr>
          </a:p>
        </p:txBody>
      </p:sp>
      <p:sp>
        <p:nvSpPr>
          <p:cNvPr id="187395" name="Segnaposto contenuto 2"/>
          <p:cNvSpPr>
            <a:spLocks noGrp="1"/>
          </p:cNvSpPr>
          <p:nvPr>
            <p:ph idx="1"/>
          </p:nvPr>
        </p:nvSpPr>
        <p:spPr>
          <a:xfrm>
            <a:off x="1043608" y="44624"/>
            <a:ext cx="6478414" cy="690563"/>
          </a:xfrm>
          <a:noFill/>
          <a:ln w="38100">
            <a:noFill/>
            <a:miter lim="800000"/>
            <a:headEnd/>
            <a:tailEnd/>
          </a:ln>
        </p:spPr>
        <p:txBody>
          <a:bodyPr/>
          <a:lstStyle/>
          <a:p>
            <a:pPr marL="0" indent="0" algn="ctr">
              <a:buNone/>
            </a:pPr>
            <a:r>
              <a:rPr lang="it-IT" altLang="it-IT" sz="3600" b="1" dirty="0" smtClean="0">
                <a:solidFill>
                  <a:srgbClr val="0070C0"/>
                </a:solidFill>
              </a:rPr>
              <a:t>L</a:t>
            </a:r>
            <a:r>
              <a:rPr lang="it-IT" altLang="en-US" sz="3600" b="1" dirty="0" smtClean="0">
                <a:solidFill>
                  <a:srgbClr val="0070C0"/>
                </a:solidFill>
              </a:rPr>
              <a:t>’</a:t>
            </a:r>
            <a:r>
              <a:rPr lang="it-IT" altLang="it-IT" sz="3600" b="1" dirty="0" smtClean="0">
                <a:solidFill>
                  <a:srgbClr val="0070C0"/>
                </a:solidFill>
              </a:rPr>
              <a:t>effetto del sole su la </a:t>
            </a:r>
            <a:r>
              <a:rPr lang="it-IT" altLang="it-IT" sz="3600" b="1" dirty="0" err="1" smtClean="0">
                <a:solidFill>
                  <a:srgbClr val="0070C0"/>
                </a:solidFill>
              </a:rPr>
              <a:t>Tgm</a:t>
            </a:r>
            <a:endParaRPr lang="it-IT" altLang="it-IT" sz="3600" b="1" dirty="0" smtClean="0">
              <a:solidFill>
                <a:srgbClr val="0070C0"/>
              </a:solidFill>
            </a:endParaRPr>
          </a:p>
        </p:txBody>
      </p:sp>
      <p:sp>
        <p:nvSpPr>
          <p:cNvPr id="2" name="CasellaDiTesto 1"/>
          <p:cNvSpPr txBox="1">
            <a:spLocks noChangeArrowheads="1"/>
          </p:cNvSpPr>
          <p:nvPr/>
        </p:nvSpPr>
        <p:spPr bwMode="auto">
          <a:xfrm>
            <a:off x="395288" y="1124744"/>
            <a:ext cx="8280400" cy="510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5613" indent="-455613">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20000"/>
              </a:spcBef>
              <a:buFont typeface="Arial" pitchFamily="34" charset="0"/>
              <a:buAutoNum type="arabicPeriod"/>
              <a:defRPr/>
            </a:pPr>
            <a:r>
              <a:rPr lang="it-IT" altLang="it-IT" sz="2800" dirty="0" smtClean="0">
                <a:solidFill>
                  <a:srgbClr val="3333CC"/>
                </a:solidFill>
              </a:rPr>
              <a:t>Posizione e orientamento della terra nella sua orbita attorno al sole</a:t>
            </a:r>
          </a:p>
          <a:p>
            <a:pPr marL="0" indent="0">
              <a:spcBef>
                <a:spcPct val="20000"/>
              </a:spcBef>
              <a:defRPr/>
            </a:pPr>
            <a:r>
              <a:rPr lang="it-IT" altLang="it-IT" i="1" dirty="0" smtClean="0">
                <a:solidFill>
                  <a:srgbClr val="FF0000"/>
                </a:solidFill>
              </a:rPr>
              <a:t>I fattori orbitali Sole-Terra sono quelli che innescano le transizioni tra periodi glaciali e interglaciali. </a:t>
            </a:r>
          </a:p>
          <a:p>
            <a:pPr marL="0" indent="0">
              <a:spcBef>
                <a:spcPct val="20000"/>
              </a:spcBef>
              <a:defRPr/>
            </a:pPr>
            <a:r>
              <a:rPr lang="fr-FR" altLang="it-IT" i="1" dirty="0" smtClean="0">
                <a:solidFill>
                  <a:srgbClr val="FF0000"/>
                </a:solidFill>
                <a:latin typeface="Comic Sans MS" pitchFamily="66" charset="0"/>
              </a:rPr>
              <a:t>(IPCC 2013 « high confidence »).</a:t>
            </a:r>
          </a:p>
          <a:p>
            <a:pPr marL="0" indent="0">
              <a:spcBef>
                <a:spcPct val="20000"/>
              </a:spcBef>
              <a:defRPr/>
            </a:pPr>
            <a:endParaRPr lang="it-IT" altLang="it-IT" dirty="0" smtClean="0">
              <a:solidFill>
                <a:srgbClr val="3333CC"/>
              </a:solidFill>
            </a:endParaRPr>
          </a:p>
          <a:p>
            <a:pPr>
              <a:spcBef>
                <a:spcPct val="20000"/>
              </a:spcBef>
              <a:buFontTx/>
              <a:buAutoNum type="arabicParenR"/>
              <a:defRPr/>
            </a:pPr>
            <a:endParaRPr lang="it-IT" altLang="it-IT" dirty="0" smtClean="0">
              <a:solidFill>
                <a:srgbClr val="3333CC"/>
              </a:solidFill>
            </a:endParaRPr>
          </a:p>
          <a:p>
            <a:pPr marL="514350" indent="-514350">
              <a:spcBef>
                <a:spcPct val="20000"/>
              </a:spcBef>
              <a:buFontTx/>
              <a:buAutoNum type="arabicPeriod" startAt="2"/>
              <a:defRPr/>
            </a:pPr>
            <a:r>
              <a:rPr lang="it-IT" altLang="it-IT" sz="2800" dirty="0" smtClean="0">
                <a:solidFill>
                  <a:srgbClr val="3333CC"/>
                </a:solidFill>
              </a:rPr>
              <a:t>Le variazioni della attività del sole che comporta effetti elettromagnetici e particellari</a:t>
            </a:r>
          </a:p>
          <a:p>
            <a:pPr marL="0" indent="0">
              <a:spcBef>
                <a:spcPct val="20000"/>
              </a:spcBef>
              <a:defRPr/>
            </a:pPr>
            <a:r>
              <a:rPr lang="it-IT" altLang="it-IT" i="1" dirty="0">
                <a:solidFill>
                  <a:srgbClr val="FF0000"/>
                </a:solidFill>
              </a:rPr>
              <a:t>C</a:t>
            </a:r>
            <a:r>
              <a:rPr lang="it-IT" altLang="en-US" i="1" dirty="0">
                <a:solidFill>
                  <a:srgbClr val="FF0000"/>
                </a:solidFill>
              </a:rPr>
              <a:t>’</a:t>
            </a:r>
            <a:r>
              <a:rPr lang="it-IT" altLang="it-IT" i="1" dirty="0">
                <a:solidFill>
                  <a:srgbClr val="FF0000"/>
                </a:solidFill>
              </a:rPr>
              <a:t>è evidenza    dell</a:t>
            </a:r>
            <a:r>
              <a:rPr lang="it-IT" altLang="en-US" i="1" dirty="0">
                <a:solidFill>
                  <a:srgbClr val="FF0000"/>
                </a:solidFill>
              </a:rPr>
              <a:t>’</a:t>
            </a:r>
            <a:r>
              <a:rPr lang="it-IT" altLang="it-IT" i="1" dirty="0">
                <a:solidFill>
                  <a:srgbClr val="FF0000"/>
                </a:solidFill>
              </a:rPr>
              <a:t>esistenza  di sistemi di amplificazione dell</a:t>
            </a:r>
            <a:r>
              <a:rPr lang="it-IT" altLang="en-US" i="1" dirty="0">
                <a:solidFill>
                  <a:srgbClr val="FF0000"/>
                </a:solidFill>
              </a:rPr>
              <a:t>’</a:t>
            </a:r>
            <a:r>
              <a:rPr lang="it-IT" altLang="it-IT" i="1" dirty="0">
                <a:solidFill>
                  <a:srgbClr val="FF0000"/>
                </a:solidFill>
              </a:rPr>
              <a:t>influenza dell</a:t>
            </a:r>
            <a:r>
              <a:rPr lang="it-IT" altLang="en-US" i="1" dirty="0">
                <a:solidFill>
                  <a:srgbClr val="FF0000"/>
                </a:solidFill>
              </a:rPr>
              <a:t>’</a:t>
            </a:r>
            <a:r>
              <a:rPr lang="it-IT" altLang="it-IT" i="1" dirty="0">
                <a:solidFill>
                  <a:srgbClr val="FF0000"/>
                </a:solidFill>
              </a:rPr>
              <a:t>attività solare  sul clima terrestre (per ora non chiaramente spiegati</a:t>
            </a:r>
            <a:r>
              <a:rPr lang="it-IT" altLang="it-IT" i="1" dirty="0" smtClean="0">
                <a:solidFill>
                  <a:srgbClr val="FF0000"/>
                </a:solidFill>
              </a:rPr>
              <a:t>).</a:t>
            </a:r>
            <a:endParaRPr lang="it-IT" altLang="it-IT" sz="2800" b="0" dirty="0" smtClean="0">
              <a:solidFill>
                <a:srgbClr val="000000"/>
              </a:solidFill>
            </a:endParaRPr>
          </a:p>
        </p:txBody>
      </p:sp>
    </p:spTree>
    <p:extLst>
      <p:ext uri="{BB962C8B-B14F-4D97-AF65-F5344CB8AC3E}">
        <p14:creationId xmlns:p14="http://schemas.microsoft.com/office/powerpoint/2010/main" val="2975021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 calcmode="lin" valueType="num">
                                      <p:cBhvr additive="base">
                                        <p:cTn id="1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 calcmode="lin" valueType="num">
                                      <p:cBhvr additive="base">
                                        <p:cTn id="2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egnaposto numero diapositiva 1"/>
          <p:cNvSpPr>
            <a:spLocks noGrp="1"/>
          </p:cNvSpPr>
          <p:nvPr>
            <p:ph type="sldNum" sz="quarter" idx="10"/>
          </p:nvPr>
        </p:nvSpPr>
        <p:spPr>
          <a:xfrm>
            <a:off x="7781925" y="152400"/>
            <a:ext cx="1317625" cy="246063"/>
          </a:xfrm>
          <a:noFill/>
        </p:spPr>
        <p:txBody>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fld id="{47D4B851-AF45-401E-AE4F-0ECDF8422B5B}" type="slidenum">
              <a:rPr lang="it-IT" altLang="it-IT" sz="1600" smtClean="0">
                <a:solidFill>
                  <a:srgbClr val="FF9900"/>
                </a:solidFill>
              </a:rPr>
              <a:pPr/>
              <a:t>31</a:t>
            </a:fld>
            <a:endParaRPr lang="it-IT" altLang="it-IT" sz="1600" smtClean="0">
              <a:solidFill>
                <a:srgbClr val="FF9900"/>
              </a:solidFill>
            </a:endParaRPr>
          </a:p>
        </p:txBody>
      </p:sp>
      <p:pic>
        <p:nvPicPr>
          <p:cNvPr id="190467" name="Immagine 2" descr="Image:Sunspot Number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12209"/>
          <a:stretch>
            <a:fillRect/>
          </a:stretch>
        </p:blipFill>
        <p:spPr bwMode="auto">
          <a:xfrm>
            <a:off x="323850" y="1125538"/>
            <a:ext cx="85502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CasellaDiTesto 4"/>
          <p:cNvSpPr txBox="1">
            <a:spLocks noChangeArrowheads="1"/>
          </p:cNvSpPr>
          <p:nvPr/>
        </p:nvSpPr>
        <p:spPr bwMode="auto">
          <a:xfrm>
            <a:off x="827088" y="44450"/>
            <a:ext cx="8047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4800">
                <a:solidFill>
                  <a:srgbClr val="0033CC"/>
                </a:solidFill>
              </a:rPr>
              <a:t>I cicli delle macchie solari</a:t>
            </a:r>
          </a:p>
        </p:txBody>
      </p:sp>
      <p:sp>
        <p:nvSpPr>
          <p:cNvPr id="190470" name="Rectangle 8"/>
          <p:cNvSpPr>
            <a:spLocks noChangeArrowheads="1"/>
          </p:cNvSpPr>
          <p:nvPr/>
        </p:nvSpPr>
        <p:spPr bwMode="auto">
          <a:xfrm>
            <a:off x="198438" y="6308725"/>
            <a:ext cx="855503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en-US" altLang="it-IT" sz="1200">
                <a:solidFill>
                  <a:srgbClr val="000000"/>
                </a:solidFill>
              </a:rPr>
              <a:t>Solar Influences Data Analysis Center, World Data Center for the Sunspot Index, at the Royal Observatory of Belgium</a:t>
            </a:r>
            <a:endParaRPr lang="it-IT" altLang="it-IT" sz="1200">
              <a:solidFill>
                <a:srgbClr val="000000"/>
              </a:solidFill>
            </a:endParaRPr>
          </a:p>
        </p:txBody>
      </p:sp>
      <p:sp>
        <p:nvSpPr>
          <p:cNvPr id="4" name="Rettangolo 3"/>
          <p:cNvSpPr>
            <a:spLocks noChangeArrowheads="1"/>
          </p:cNvSpPr>
          <p:nvPr/>
        </p:nvSpPr>
        <p:spPr bwMode="auto">
          <a:xfrm>
            <a:off x="684213" y="1397000"/>
            <a:ext cx="599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nSpc>
                <a:spcPct val="90000"/>
              </a:lnSpc>
            </a:pPr>
            <a:r>
              <a:rPr lang="it-IT" altLang="it-IT">
                <a:solidFill>
                  <a:srgbClr val="3333CC"/>
                </a:solidFill>
              </a:rPr>
              <a:t>Scarsità di macchie solari e allungamento della durata del ciclo  preludono a una fase di quiescenza solare che si accompagna a un raffreddamento del clima terrestre</a:t>
            </a:r>
          </a:p>
        </p:txBody>
      </p:sp>
    </p:spTree>
    <p:extLst>
      <p:ext uri="{BB962C8B-B14F-4D97-AF65-F5344CB8AC3E}">
        <p14:creationId xmlns:p14="http://schemas.microsoft.com/office/powerpoint/2010/main" val="3248572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AutoShape 5" descr="SunspotsMonthlySIDC%20and%20HadCRUT4%20GlobalMonthlyTempSince1976%20WithSunspotPeriodNumber"/>
          <p:cNvSpPr>
            <a:spLocks noChangeAspect="1" noChangeArrowheads="1"/>
          </p:cNvSpPr>
          <p:nvPr/>
        </p:nvSpPr>
        <p:spPr bwMode="auto">
          <a:xfrm>
            <a:off x="63500" y="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endParaRPr lang="it-IT" altLang="it-IT" sz="2400"/>
          </a:p>
        </p:txBody>
      </p:sp>
      <p:sp>
        <p:nvSpPr>
          <p:cNvPr id="199683" name="Rectangle 8"/>
          <p:cNvSpPr>
            <a:spLocks noGrp="1" noChangeAspect="1" noChangeArrowheads="1"/>
          </p:cNvSpPr>
          <p:nvPr>
            <p:ph type="title"/>
          </p:nvPr>
        </p:nvSpPr>
        <p:spPr>
          <a:xfrm>
            <a:off x="719138" y="34925"/>
            <a:ext cx="8118475" cy="730250"/>
          </a:xfrm>
        </p:spPr>
        <p:txBody>
          <a:bodyPr/>
          <a:lstStyle/>
          <a:p>
            <a:r>
              <a:rPr lang="it-IT" altLang="it-IT" sz="2800" dirty="0" err="1" smtClean="0">
                <a:solidFill>
                  <a:srgbClr val="0033CC"/>
                </a:solidFill>
              </a:rPr>
              <a:t>Tgm</a:t>
            </a:r>
            <a:r>
              <a:rPr lang="it-IT" altLang="it-IT" sz="2800" dirty="0" smtClean="0">
                <a:solidFill>
                  <a:srgbClr val="0033CC"/>
                </a:solidFill>
              </a:rPr>
              <a:t> e effetti naturali</a:t>
            </a:r>
            <a:r>
              <a:rPr lang="it-IT" altLang="it-IT" sz="2500" dirty="0" smtClean="0">
                <a:solidFill>
                  <a:srgbClr val="0033CC"/>
                </a:solidFill>
              </a:rPr>
              <a:t/>
            </a:r>
            <a:br>
              <a:rPr lang="it-IT" altLang="it-IT" sz="2500" dirty="0" smtClean="0">
                <a:solidFill>
                  <a:srgbClr val="0033CC"/>
                </a:solidFill>
              </a:rPr>
            </a:br>
            <a:r>
              <a:rPr lang="it-IT" altLang="it-IT" sz="2500" dirty="0" smtClean="0">
                <a:solidFill>
                  <a:srgbClr val="0033CC"/>
                </a:solidFill>
              </a:rPr>
              <a:t>						</a:t>
            </a:r>
            <a:endParaRPr lang="it-IT" altLang="it-IT" sz="2000" dirty="0" smtClean="0"/>
          </a:p>
        </p:txBody>
      </p:sp>
      <p:sp>
        <p:nvSpPr>
          <p:cNvPr id="199684" name="Text Box 11"/>
          <p:cNvSpPr txBox="1">
            <a:spLocks noChangeArrowheads="1"/>
          </p:cNvSpPr>
          <p:nvPr/>
        </p:nvSpPr>
        <p:spPr bwMode="auto">
          <a:xfrm>
            <a:off x="1692275" y="476250"/>
            <a:ext cx="71453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50000"/>
              </a:spcBef>
            </a:pPr>
            <a:r>
              <a:rPr lang="it-IT" altLang="it-IT" sz="1800" i="1">
                <a:solidFill>
                  <a:srgbClr val="000000"/>
                </a:solidFill>
              </a:rPr>
              <a:t>(Solar Influences Data Analysis Center (SIDC)</a:t>
            </a:r>
          </a:p>
        </p:txBody>
      </p:sp>
      <p:cxnSp>
        <p:nvCxnSpPr>
          <p:cNvPr id="3" name="Connettore 2 2"/>
          <p:cNvCxnSpPr/>
          <p:nvPr/>
        </p:nvCxnSpPr>
        <p:spPr bwMode="auto">
          <a:xfrm>
            <a:off x="4067944" y="2060848"/>
            <a:ext cx="432048" cy="288032"/>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Connettore 2 4"/>
          <p:cNvCxnSpPr/>
          <p:nvPr/>
        </p:nvCxnSpPr>
        <p:spPr bwMode="auto">
          <a:xfrm>
            <a:off x="3826329" y="2537616"/>
            <a:ext cx="432048" cy="288032"/>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9687" name="Picture 7" descr="http://climate4you.com/images/SunspotsMonthlySIDC%20and%20AverageSatelliteGlobalMonthlyTempSince1979%20WithSunspotPeriodNumb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18" y="942072"/>
            <a:ext cx="8382000" cy="567690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ttore 2 12"/>
          <p:cNvCxnSpPr/>
          <p:nvPr/>
        </p:nvCxnSpPr>
        <p:spPr bwMode="auto">
          <a:xfrm>
            <a:off x="6604435" y="1941983"/>
            <a:ext cx="1111932" cy="0"/>
          </a:xfrm>
          <a:prstGeom prst="straightConnector1">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ttore 2 6"/>
          <p:cNvCxnSpPr/>
          <p:nvPr/>
        </p:nvCxnSpPr>
        <p:spPr bwMode="auto">
          <a:xfrm>
            <a:off x="1931742" y="2833155"/>
            <a:ext cx="71413" cy="1315792"/>
          </a:xfrm>
          <a:prstGeom prst="straightConnector1">
            <a:avLst/>
          </a:prstGeom>
          <a:noFill/>
          <a:ln w="28575"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CasellaDiTesto 16"/>
          <p:cNvSpPr txBox="1"/>
          <p:nvPr/>
        </p:nvSpPr>
        <p:spPr>
          <a:xfrm>
            <a:off x="1391682" y="2125269"/>
            <a:ext cx="1512168" cy="707886"/>
          </a:xfrm>
          <a:prstGeom prst="rect">
            <a:avLst/>
          </a:prstGeom>
          <a:noFill/>
          <a:ln w="28575">
            <a:solidFill>
              <a:srgbClr val="0033CC"/>
            </a:solidFill>
          </a:ln>
        </p:spPr>
        <p:txBody>
          <a:bodyPr wrap="square" rtlCol="0">
            <a:spAutoFit/>
          </a:bodyPr>
          <a:lstStyle/>
          <a:p>
            <a:r>
              <a:rPr lang="it-IT" dirty="0" smtClean="0"/>
              <a:t>Eruzioni </a:t>
            </a:r>
          </a:p>
          <a:p>
            <a:r>
              <a:rPr lang="it-IT" dirty="0" smtClean="0"/>
              <a:t>vulcaniche</a:t>
            </a:r>
            <a:endParaRPr lang="it-IT" dirty="0"/>
          </a:p>
        </p:txBody>
      </p:sp>
      <p:cxnSp>
        <p:nvCxnSpPr>
          <p:cNvPr id="25" name="Connettore 2 24"/>
          <p:cNvCxnSpPr/>
          <p:nvPr/>
        </p:nvCxnSpPr>
        <p:spPr bwMode="auto">
          <a:xfrm>
            <a:off x="2291782" y="2833155"/>
            <a:ext cx="1440160" cy="1315792"/>
          </a:xfrm>
          <a:prstGeom prst="straightConnector1">
            <a:avLst/>
          </a:prstGeom>
          <a:noFill/>
          <a:ln w="28575"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nettore 2 32"/>
          <p:cNvCxnSpPr/>
          <p:nvPr/>
        </p:nvCxnSpPr>
        <p:spPr bwMode="auto">
          <a:xfrm>
            <a:off x="2651822" y="2833155"/>
            <a:ext cx="2389677" cy="657896"/>
          </a:xfrm>
          <a:prstGeom prst="straightConnector1">
            <a:avLst/>
          </a:prstGeom>
          <a:noFill/>
          <a:ln w="28575" cap="flat" cmpd="sng" algn="ctr">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ttore 2 13"/>
          <p:cNvCxnSpPr>
            <a:stCxn id="10" idx="1"/>
          </p:cNvCxnSpPr>
          <p:nvPr/>
        </p:nvCxnSpPr>
        <p:spPr bwMode="auto">
          <a:xfrm flipH="1">
            <a:off x="4701533" y="1996292"/>
            <a:ext cx="679933" cy="200055"/>
          </a:xfrm>
          <a:prstGeom prst="straightConnector1">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ttore 2 14"/>
          <p:cNvCxnSpPr/>
          <p:nvPr/>
        </p:nvCxnSpPr>
        <p:spPr bwMode="auto">
          <a:xfrm flipH="1">
            <a:off x="3011862" y="2196347"/>
            <a:ext cx="2808312" cy="720081"/>
          </a:xfrm>
          <a:prstGeom prst="straightConnector1">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CasellaDiTesto 9"/>
          <p:cNvSpPr txBox="1"/>
          <p:nvPr/>
        </p:nvSpPr>
        <p:spPr>
          <a:xfrm>
            <a:off x="5405451" y="1804753"/>
            <a:ext cx="1198984" cy="400110"/>
          </a:xfrm>
          <a:prstGeom prst="rect">
            <a:avLst/>
          </a:prstGeom>
          <a:noFill/>
          <a:ln w="19050">
            <a:solidFill>
              <a:srgbClr val="FF0000"/>
            </a:solidFill>
          </a:ln>
        </p:spPr>
        <p:txBody>
          <a:bodyPr wrap="square" rtlCol="0">
            <a:spAutoFit/>
          </a:bodyPr>
          <a:lstStyle/>
          <a:p>
            <a:r>
              <a:rPr lang="it-IT" dirty="0" err="1" smtClean="0"/>
              <a:t>El</a:t>
            </a:r>
            <a:r>
              <a:rPr lang="it-IT" dirty="0" smtClean="0"/>
              <a:t> Nino</a:t>
            </a:r>
            <a:endParaRPr lang="it-IT" dirty="0"/>
          </a:p>
        </p:txBody>
      </p:sp>
      <p:pic>
        <p:nvPicPr>
          <p:cNvPr id="22"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874123" y="6228038"/>
            <a:ext cx="2698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9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egnaposto numero diapositiva 1"/>
          <p:cNvSpPr>
            <a:spLocks noGrp="1"/>
          </p:cNvSpPr>
          <p:nvPr>
            <p:ph type="sldNum" sz="quarter" idx="10"/>
          </p:nvPr>
        </p:nvSpPr>
        <p:spPr>
          <a:xfrm>
            <a:off x="7781925" y="152400"/>
            <a:ext cx="13176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6A2BB1DD-22BE-49B4-BFBE-731D2A5CFAC7}" type="slidenum">
              <a:rPr lang="it-IT" altLang="it-IT" sz="1600" smtClean="0">
                <a:solidFill>
                  <a:srgbClr val="FF9900"/>
                </a:solidFill>
              </a:rPr>
              <a:pPr/>
              <a:t>33</a:t>
            </a:fld>
            <a:endParaRPr lang="it-IT" altLang="it-IT" sz="1600" smtClean="0">
              <a:solidFill>
                <a:srgbClr val="FF9900"/>
              </a:solidFill>
            </a:endParaRPr>
          </a:p>
        </p:txBody>
      </p:sp>
      <p:pic>
        <p:nvPicPr>
          <p:cNvPr id="214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908050"/>
            <a:ext cx="8891587" cy="572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4020" name="CasellaDiTesto 1"/>
          <p:cNvSpPr txBox="1">
            <a:spLocks noChangeArrowheads="1"/>
          </p:cNvSpPr>
          <p:nvPr/>
        </p:nvSpPr>
        <p:spPr bwMode="auto">
          <a:xfrm>
            <a:off x="684213" y="-26988"/>
            <a:ext cx="8208962"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fontAlgn="base">
              <a:spcBef>
                <a:spcPct val="0"/>
              </a:spcBef>
              <a:spcAft>
                <a:spcPct val="0"/>
              </a:spcAft>
              <a:buFont typeface="Wingdings" pitchFamily="2" charset="2"/>
              <a:buNone/>
            </a:pPr>
            <a:r>
              <a:rPr lang="it-IT" altLang="it-IT" sz="3200" b="1" smtClean="0">
                <a:solidFill>
                  <a:srgbClr val="2D2DB9"/>
                </a:solidFill>
              </a:rPr>
              <a:t>Modelli e dati reali da misure satellitari </a:t>
            </a:r>
          </a:p>
          <a:p>
            <a:pPr fontAlgn="base">
              <a:spcBef>
                <a:spcPct val="0"/>
              </a:spcBef>
              <a:spcAft>
                <a:spcPct val="0"/>
              </a:spcAft>
              <a:buFont typeface="Wingdings" pitchFamily="2" charset="2"/>
              <a:buNone/>
            </a:pPr>
            <a:r>
              <a:rPr lang="it-IT" altLang="it-IT" sz="1400" b="1" smtClean="0">
                <a:solidFill>
                  <a:srgbClr val="2D2DB9"/>
                </a:solidFill>
              </a:rPr>
              <a:t>John R. Christy  University of  Alabama</a:t>
            </a:r>
            <a:endParaRPr lang="it-IT" altLang="it-IT" sz="1400" b="1" u="sng" smtClean="0">
              <a:solidFill>
                <a:srgbClr val="2D2DB9"/>
              </a:solidFill>
            </a:endParaRPr>
          </a:p>
        </p:txBody>
      </p:sp>
    </p:spTree>
    <p:extLst>
      <p:ext uri="{BB962C8B-B14F-4D97-AF65-F5344CB8AC3E}">
        <p14:creationId xmlns:p14="http://schemas.microsoft.com/office/powerpoint/2010/main" val="3703833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egnaposto numero diapositiva 1"/>
          <p:cNvSpPr txBox="1">
            <a:spLocks noGrp="1"/>
          </p:cNvSpPr>
          <p:nvPr/>
        </p:nvSpPr>
        <p:spPr bwMode="auto">
          <a:xfrm>
            <a:off x="6650038" y="152400"/>
            <a:ext cx="1317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r" eaLnBrk="0" fontAlgn="base" hangingPunct="0">
              <a:spcBef>
                <a:spcPct val="20000"/>
              </a:spcBef>
              <a:spcAft>
                <a:spcPct val="0"/>
              </a:spcAft>
            </a:pPr>
            <a:fld id="{2FC10659-9742-4744-A967-7FF4199D3695}" type="slidenum">
              <a:rPr lang="it-IT" altLang="it-IT" sz="1600" smtClean="0">
                <a:solidFill>
                  <a:srgbClr val="FF9900"/>
                </a:solidFill>
              </a:rPr>
              <a:pPr algn="r" eaLnBrk="0" fontAlgn="base" hangingPunct="0">
                <a:spcBef>
                  <a:spcPct val="20000"/>
                </a:spcBef>
                <a:spcAft>
                  <a:spcPct val="0"/>
                </a:spcAft>
              </a:pPr>
              <a:t>34</a:t>
            </a:fld>
            <a:endParaRPr lang="it-IT" altLang="it-IT" sz="1600" smtClean="0">
              <a:solidFill>
                <a:srgbClr val="FF9900"/>
              </a:solidFill>
            </a:endParaRPr>
          </a:p>
        </p:txBody>
      </p:sp>
      <p:sp>
        <p:nvSpPr>
          <p:cNvPr id="232451" name="CasellaDiTesto 2"/>
          <p:cNvSpPr txBox="1">
            <a:spLocks noChangeArrowheads="1"/>
          </p:cNvSpPr>
          <p:nvPr/>
        </p:nvSpPr>
        <p:spPr bwMode="auto">
          <a:xfrm>
            <a:off x="827584" y="116632"/>
            <a:ext cx="57067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0" fontAlgn="base" hangingPunct="0">
              <a:spcBef>
                <a:spcPct val="20000"/>
              </a:spcBef>
              <a:spcAft>
                <a:spcPct val="0"/>
              </a:spcAft>
            </a:pPr>
            <a:r>
              <a:rPr lang="it-IT" altLang="it-IT" sz="3600" dirty="0" smtClean="0">
                <a:solidFill>
                  <a:srgbClr val="2D2DB9"/>
                </a:solidFill>
              </a:rPr>
              <a:t>Ritiro dei ghiacciai</a:t>
            </a:r>
          </a:p>
        </p:txBody>
      </p:sp>
      <p:sp>
        <p:nvSpPr>
          <p:cNvPr id="4" name="CasellaDiTesto 3"/>
          <p:cNvSpPr txBox="1">
            <a:spLocks noChangeArrowheads="1"/>
          </p:cNvSpPr>
          <p:nvPr/>
        </p:nvSpPr>
        <p:spPr bwMode="auto">
          <a:xfrm>
            <a:off x="412750" y="1844675"/>
            <a:ext cx="84248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0" fontAlgn="base" hangingPunct="0">
              <a:spcBef>
                <a:spcPct val="20000"/>
              </a:spcBef>
              <a:spcAft>
                <a:spcPct val="0"/>
              </a:spcAft>
            </a:pPr>
            <a:r>
              <a:rPr lang="it-IT" altLang="it-IT" dirty="0" smtClean="0">
                <a:solidFill>
                  <a:srgbClr val="FF0000"/>
                </a:solidFill>
              </a:rPr>
              <a:t>Stato</a:t>
            </a:r>
          </a:p>
          <a:p>
            <a:pPr eaLnBrk="0" fontAlgn="base" hangingPunct="0">
              <a:spcBef>
                <a:spcPct val="20000"/>
              </a:spcBef>
              <a:spcAft>
                <a:spcPct val="0"/>
              </a:spcAft>
            </a:pPr>
            <a:r>
              <a:rPr lang="it-IT" altLang="it-IT" dirty="0" smtClean="0">
                <a:solidFill>
                  <a:srgbClr val="2D2DB9"/>
                </a:solidFill>
              </a:rPr>
              <a:t>1- I ghiacciai dell</a:t>
            </a:r>
            <a:r>
              <a:rPr lang="it-IT" altLang="en-US" dirty="0" smtClean="0">
                <a:solidFill>
                  <a:srgbClr val="2D2DB9"/>
                </a:solidFill>
              </a:rPr>
              <a:t>’</a:t>
            </a:r>
            <a:r>
              <a:rPr lang="it-IT" altLang="it-IT" dirty="0" smtClean="0">
                <a:solidFill>
                  <a:srgbClr val="2D2DB9"/>
                </a:solidFill>
              </a:rPr>
              <a:t>Antartide sono come superficie  all’incirca stazionari e quelli della Groenlandia sono in leggera decrescita. </a:t>
            </a:r>
          </a:p>
          <a:p>
            <a:pPr eaLnBrk="0" fontAlgn="base" hangingPunct="0">
              <a:spcBef>
                <a:spcPct val="20000"/>
              </a:spcBef>
              <a:spcAft>
                <a:spcPct val="0"/>
              </a:spcAft>
            </a:pPr>
            <a:r>
              <a:rPr lang="it-IT" altLang="it-IT" dirty="0" smtClean="0">
                <a:solidFill>
                  <a:srgbClr val="2D2DB9"/>
                </a:solidFill>
              </a:rPr>
              <a:t>2- I ghiacciai dell</a:t>
            </a:r>
            <a:r>
              <a:rPr lang="it-IT" altLang="en-US" dirty="0" smtClean="0">
                <a:solidFill>
                  <a:srgbClr val="2D2DB9"/>
                </a:solidFill>
              </a:rPr>
              <a:t>’</a:t>
            </a:r>
            <a:r>
              <a:rPr lang="it-IT" altLang="it-IT" dirty="0" smtClean="0">
                <a:solidFill>
                  <a:srgbClr val="2D2DB9"/>
                </a:solidFill>
              </a:rPr>
              <a:t>Artico e quelli terrestri, specialmente nell</a:t>
            </a:r>
            <a:r>
              <a:rPr lang="it-IT" altLang="en-US" dirty="0" smtClean="0">
                <a:solidFill>
                  <a:srgbClr val="2D2DB9"/>
                </a:solidFill>
              </a:rPr>
              <a:t>’</a:t>
            </a:r>
            <a:r>
              <a:rPr lang="it-IT" altLang="it-IT" dirty="0" smtClean="0">
                <a:solidFill>
                  <a:srgbClr val="2D2DB9"/>
                </a:solidFill>
              </a:rPr>
              <a:t>emisfero nord, mostrano in generale una sensibile decrescita (minimo nel 2007).</a:t>
            </a:r>
          </a:p>
          <a:p>
            <a:pPr eaLnBrk="0" fontAlgn="base" hangingPunct="0">
              <a:spcBef>
                <a:spcPct val="20000"/>
              </a:spcBef>
              <a:spcAft>
                <a:spcPct val="0"/>
              </a:spcAft>
            </a:pPr>
            <a:r>
              <a:rPr lang="it-IT" altLang="it-IT" dirty="0" smtClean="0">
                <a:solidFill>
                  <a:srgbClr val="FF0000"/>
                </a:solidFill>
              </a:rPr>
              <a:t>Cause</a:t>
            </a:r>
            <a:r>
              <a:rPr lang="it-IT" altLang="it-IT" dirty="0" smtClean="0">
                <a:solidFill>
                  <a:srgbClr val="2D2DB9"/>
                </a:solidFill>
              </a:rPr>
              <a:t> </a:t>
            </a:r>
          </a:p>
          <a:p>
            <a:pPr eaLnBrk="0" fontAlgn="base" hangingPunct="0">
              <a:spcBef>
                <a:spcPct val="20000"/>
              </a:spcBef>
              <a:spcAft>
                <a:spcPct val="0"/>
              </a:spcAft>
            </a:pPr>
            <a:r>
              <a:rPr lang="it-IT" altLang="it-IT" dirty="0" smtClean="0">
                <a:solidFill>
                  <a:srgbClr val="2D2DB9"/>
                </a:solidFill>
              </a:rPr>
              <a:t>L</a:t>
            </a:r>
            <a:r>
              <a:rPr lang="it-IT" altLang="en-US" dirty="0" smtClean="0">
                <a:solidFill>
                  <a:srgbClr val="2D2DB9"/>
                </a:solidFill>
              </a:rPr>
              <a:t>’</a:t>
            </a:r>
            <a:r>
              <a:rPr lang="it-IT" altLang="it-IT" dirty="0" smtClean="0">
                <a:solidFill>
                  <a:srgbClr val="2D2DB9"/>
                </a:solidFill>
              </a:rPr>
              <a:t>aumento della </a:t>
            </a:r>
            <a:r>
              <a:rPr lang="it-IT" altLang="it-IT" dirty="0" err="1" smtClean="0">
                <a:solidFill>
                  <a:srgbClr val="2D2DB9"/>
                </a:solidFill>
              </a:rPr>
              <a:t>Tgm</a:t>
            </a:r>
            <a:r>
              <a:rPr lang="it-IT" altLang="it-IT" dirty="0" smtClean="0">
                <a:solidFill>
                  <a:srgbClr val="2D2DB9"/>
                </a:solidFill>
              </a:rPr>
              <a:t> che c</a:t>
            </a:r>
            <a:r>
              <a:rPr lang="it-IT" altLang="en-US" dirty="0" smtClean="0">
                <a:solidFill>
                  <a:srgbClr val="2D2DB9"/>
                </a:solidFill>
              </a:rPr>
              <a:t>’</a:t>
            </a:r>
            <a:r>
              <a:rPr lang="it-IT" altLang="it-IT" dirty="0" smtClean="0">
                <a:solidFill>
                  <a:srgbClr val="2D2DB9"/>
                </a:solidFill>
              </a:rPr>
              <a:t>è stato nell</a:t>
            </a:r>
            <a:r>
              <a:rPr lang="it-IT" altLang="en-US" dirty="0" smtClean="0">
                <a:solidFill>
                  <a:srgbClr val="2D2DB9"/>
                </a:solidFill>
              </a:rPr>
              <a:t>’</a:t>
            </a:r>
            <a:r>
              <a:rPr lang="it-IT" altLang="it-IT" dirty="0" smtClean="0">
                <a:solidFill>
                  <a:srgbClr val="2D2DB9"/>
                </a:solidFill>
              </a:rPr>
              <a:t>ultimo quarto del secolo scorso ha interessato prevalentemente l</a:t>
            </a:r>
            <a:r>
              <a:rPr lang="it-IT" altLang="en-US" dirty="0" smtClean="0">
                <a:solidFill>
                  <a:srgbClr val="2D2DB9"/>
                </a:solidFill>
              </a:rPr>
              <a:t>’</a:t>
            </a:r>
            <a:r>
              <a:rPr lang="it-IT" altLang="it-IT" dirty="0" smtClean="0">
                <a:solidFill>
                  <a:srgbClr val="2D2DB9"/>
                </a:solidFill>
              </a:rPr>
              <a:t>emisfero nord. Tuttora pur essendosi la temperatura all’incirca stabilizzata, si è su valori medi più alti di quelli del 19°e del 20° secolo. Non meraviglia quindi che i ghiacciai, in particolare quelli nell</a:t>
            </a:r>
            <a:r>
              <a:rPr lang="it-IT" altLang="en-US" dirty="0" smtClean="0">
                <a:solidFill>
                  <a:srgbClr val="2D2DB9"/>
                </a:solidFill>
              </a:rPr>
              <a:t>’</a:t>
            </a:r>
            <a:r>
              <a:rPr lang="it-IT" altLang="it-IT" dirty="0" smtClean="0">
                <a:solidFill>
                  <a:srgbClr val="2D2DB9"/>
                </a:solidFill>
              </a:rPr>
              <a:t>emisfero nord, siano in ritiro. </a:t>
            </a:r>
          </a:p>
          <a:p>
            <a:pPr eaLnBrk="0" fontAlgn="base" hangingPunct="0">
              <a:spcBef>
                <a:spcPct val="20000"/>
              </a:spcBef>
              <a:spcAft>
                <a:spcPct val="0"/>
              </a:spcAft>
            </a:pPr>
            <a:r>
              <a:rPr lang="it-IT" altLang="it-IT" dirty="0" smtClean="0">
                <a:solidFill>
                  <a:srgbClr val="2D2DB9"/>
                </a:solidFill>
              </a:rPr>
              <a:t>I ghiacciai delle Alpi sono in ritiro già dall</a:t>
            </a:r>
            <a:r>
              <a:rPr lang="it-IT" altLang="en-US" dirty="0" smtClean="0">
                <a:solidFill>
                  <a:srgbClr val="2D2DB9"/>
                </a:solidFill>
              </a:rPr>
              <a:t>’</a:t>
            </a:r>
            <a:r>
              <a:rPr lang="it-IT" altLang="it-IT" dirty="0" smtClean="0">
                <a:solidFill>
                  <a:srgbClr val="2D2DB9"/>
                </a:solidFill>
              </a:rPr>
              <a:t>inizio del 19°secolo.</a:t>
            </a:r>
          </a:p>
        </p:txBody>
      </p:sp>
      <p:sp>
        <p:nvSpPr>
          <p:cNvPr id="232453" name="CasellaDiTesto 1"/>
          <p:cNvSpPr txBox="1">
            <a:spLocks noChangeArrowheads="1"/>
          </p:cNvSpPr>
          <p:nvPr/>
        </p:nvSpPr>
        <p:spPr bwMode="auto">
          <a:xfrm>
            <a:off x="306388" y="908050"/>
            <a:ext cx="8045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0" fontAlgn="base" hangingPunct="0">
              <a:spcBef>
                <a:spcPct val="0"/>
              </a:spcBef>
              <a:spcAft>
                <a:spcPct val="0"/>
              </a:spcAft>
            </a:pPr>
            <a:r>
              <a:rPr lang="it-IT" altLang="it-IT" sz="2400" smtClean="0">
                <a:solidFill>
                  <a:srgbClr val="FF0000"/>
                </a:solidFill>
              </a:rPr>
              <a:t>Del ghiaccio totale sulla Terra il 90% in Antartide e l’8% in Groenlandia.</a:t>
            </a:r>
          </a:p>
        </p:txBody>
      </p:sp>
    </p:spTree>
    <p:extLst>
      <p:ext uri="{BB962C8B-B14F-4D97-AF65-F5344CB8AC3E}">
        <p14:creationId xmlns:p14="http://schemas.microsoft.com/office/powerpoint/2010/main" val="1459776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egnaposto numero diapositiva 1"/>
          <p:cNvSpPr txBox="1">
            <a:spLocks noGrp="1"/>
          </p:cNvSpPr>
          <p:nvPr/>
        </p:nvSpPr>
        <p:spPr bwMode="auto">
          <a:xfrm>
            <a:off x="9953625" y="152400"/>
            <a:ext cx="143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r" eaLnBrk="0" fontAlgn="base" hangingPunct="0">
              <a:spcBef>
                <a:spcPct val="20000"/>
              </a:spcBef>
              <a:spcAft>
                <a:spcPct val="0"/>
              </a:spcAft>
            </a:pPr>
            <a:fld id="{41D6F441-C333-4529-936C-3F04E61241C3}" type="slidenum">
              <a:rPr lang="it-IT" altLang="it-IT" sz="1600">
                <a:solidFill>
                  <a:srgbClr val="FF9900"/>
                </a:solidFill>
              </a:rPr>
              <a:pPr algn="r" eaLnBrk="0" fontAlgn="base" hangingPunct="0">
                <a:spcBef>
                  <a:spcPct val="20000"/>
                </a:spcBef>
                <a:spcAft>
                  <a:spcPct val="0"/>
                </a:spcAft>
              </a:pPr>
              <a:t>35</a:t>
            </a:fld>
            <a:endParaRPr lang="it-IT" altLang="it-IT" sz="1600">
              <a:solidFill>
                <a:srgbClr val="FF9900"/>
              </a:solidFill>
            </a:endParaRPr>
          </a:p>
        </p:txBody>
      </p:sp>
      <p:sp>
        <p:nvSpPr>
          <p:cNvPr id="166915" name="CasellaDiTesto 2"/>
          <p:cNvSpPr txBox="1">
            <a:spLocks noChangeArrowheads="1"/>
          </p:cNvSpPr>
          <p:nvPr/>
        </p:nvSpPr>
        <p:spPr bwMode="auto">
          <a:xfrm>
            <a:off x="1817688" y="-27384"/>
            <a:ext cx="5778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fontAlgn="base">
              <a:spcBef>
                <a:spcPct val="0"/>
              </a:spcBef>
              <a:spcAft>
                <a:spcPct val="0"/>
              </a:spcAft>
            </a:pPr>
            <a:r>
              <a:rPr lang="it-IT" altLang="it-IT" sz="4000" dirty="0">
                <a:solidFill>
                  <a:srgbClr val="0033CC"/>
                </a:solidFill>
              </a:rPr>
              <a:t>Eventi estremi </a:t>
            </a:r>
          </a:p>
        </p:txBody>
      </p:sp>
      <p:sp>
        <p:nvSpPr>
          <p:cNvPr id="115716" name="CasellaDiTesto 3"/>
          <p:cNvSpPr txBox="1">
            <a:spLocks noChangeArrowheads="1"/>
          </p:cNvSpPr>
          <p:nvPr/>
        </p:nvSpPr>
        <p:spPr bwMode="auto">
          <a:xfrm>
            <a:off x="107950" y="836613"/>
            <a:ext cx="8893175" cy="5952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0" fontAlgn="base" hangingPunct="0">
              <a:spcBef>
                <a:spcPct val="20000"/>
              </a:spcBef>
              <a:spcAft>
                <a:spcPct val="0"/>
              </a:spcAft>
              <a:defRPr/>
            </a:pPr>
            <a:r>
              <a:rPr lang="it-IT" altLang="it-IT" sz="2800" dirty="0" smtClean="0">
                <a:solidFill>
                  <a:srgbClr val="FF0000"/>
                </a:solidFill>
              </a:rPr>
              <a:t>E</a:t>
            </a:r>
            <a:r>
              <a:rPr lang="it-IT" altLang="en-US" sz="2800" dirty="0" smtClean="0">
                <a:solidFill>
                  <a:srgbClr val="FF0000"/>
                </a:solidFill>
              </a:rPr>
              <a:t>’</a:t>
            </a:r>
            <a:r>
              <a:rPr lang="it-IT" altLang="it-IT" sz="2800" dirty="0" smtClean="0">
                <a:solidFill>
                  <a:srgbClr val="FF0000"/>
                </a:solidFill>
              </a:rPr>
              <a:t> stato recentemente introdotto il concetto di </a:t>
            </a:r>
            <a:r>
              <a:rPr lang="it-IT" altLang="en-US" sz="2800" dirty="0" smtClean="0">
                <a:solidFill>
                  <a:srgbClr val="FF0000"/>
                </a:solidFill>
              </a:rPr>
              <a:t>“</a:t>
            </a:r>
            <a:r>
              <a:rPr lang="it-IT" altLang="it-IT" sz="2800" dirty="0" smtClean="0">
                <a:solidFill>
                  <a:srgbClr val="FF0000"/>
                </a:solidFill>
              </a:rPr>
              <a:t>eventi estremi</a:t>
            </a:r>
            <a:r>
              <a:rPr lang="it-IT" altLang="en-US" sz="2800" dirty="0" smtClean="0">
                <a:solidFill>
                  <a:srgbClr val="FF0000"/>
                </a:solidFill>
              </a:rPr>
              <a:t>”</a:t>
            </a:r>
            <a:r>
              <a:rPr lang="it-IT" altLang="it-IT" sz="2800" dirty="0" smtClean="0">
                <a:solidFill>
                  <a:srgbClr val="FF0000"/>
                </a:solidFill>
              </a:rPr>
              <a:t> quali:</a:t>
            </a:r>
          </a:p>
          <a:p>
            <a:pPr marL="342900" indent="-342900" eaLnBrk="0" fontAlgn="base" hangingPunct="0">
              <a:spcBef>
                <a:spcPct val="20000"/>
              </a:spcBef>
              <a:spcAft>
                <a:spcPct val="0"/>
              </a:spcAft>
              <a:buFont typeface="Wingdings" panose="05000000000000000000" pitchFamily="2" charset="2"/>
              <a:buChar char="Ø"/>
              <a:defRPr/>
            </a:pPr>
            <a:r>
              <a:rPr lang="it-IT" altLang="it-IT" sz="2800" dirty="0" smtClean="0">
                <a:solidFill>
                  <a:srgbClr val="FF0000"/>
                </a:solidFill>
              </a:rPr>
              <a:t>aumento della piovosità e mancanza di precipitazioni (siccità),</a:t>
            </a:r>
          </a:p>
          <a:p>
            <a:pPr marL="342900" indent="-342900" eaLnBrk="0" fontAlgn="base" hangingPunct="0">
              <a:spcBef>
                <a:spcPct val="20000"/>
              </a:spcBef>
              <a:spcAft>
                <a:spcPct val="0"/>
              </a:spcAft>
              <a:buFont typeface="Wingdings" panose="05000000000000000000" pitchFamily="2" charset="2"/>
              <a:buChar char="Ø"/>
              <a:defRPr/>
            </a:pPr>
            <a:r>
              <a:rPr lang="it-IT" altLang="it-IT" sz="2800" dirty="0" smtClean="0">
                <a:solidFill>
                  <a:srgbClr val="FF0000"/>
                </a:solidFill>
              </a:rPr>
              <a:t>cicloni, uragani, </a:t>
            </a:r>
            <a:r>
              <a:rPr lang="it-IT" altLang="it-IT" sz="2800" dirty="0" err="1" smtClean="0">
                <a:solidFill>
                  <a:srgbClr val="FF0000"/>
                </a:solidFill>
              </a:rPr>
              <a:t>tornadi</a:t>
            </a:r>
            <a:r>
              <a:rPr lang="it-IT" altLang="it-IT" sz="2800" dirty="0" smtClean="0">
                <a:solidFill>
                  <a:srgbClr val="FF0000"/>
                </a:solidFill>
              </a:rPr>
              <a:t> ed altri.</a:t>
            </a:r>
          </a:p>
          <a:p>
            <a:pPr eaLnBrk="0" fontAlgn="base" hangingPunct="0">
              <a:spcBef>
                <a:spcPct val="20000"/>
              </a:spcBef>
              <a:spcAft>
                <a:spcPct val="0"/>
              </a:spcAft>
              <a:defRPr/>
            </a:pPr>
            <a:endParaRPr lang="it-IT" altLang="it-IT" sz="2800" dirty="0">
              <a:solidFill>
                <a:srgbClr val="FF0000"/>
              </a:solidFill>
            </a:endParaRPr>
          </a:p>
          <a:p>
            <a:pPr marL="342900" indent="-342900" eaLnBrk="0" fontAlgn="base" hangingPunct="0">
              <a:spcBef>
                <a:spcPct val="20000"/>
              </a:spcBef>
              <a:spcAft>
                <a:spcPct val="0"/>
              </a:spcAft>
              <a:buFont typeface="Wingdings" panose="05000000000000000000" pitchFamily="2" charset="2"/>
              <a:buChar char="Ø"/>
              <a:defRPr/>
            </a:pPr>
            <a:r>
              <a:rPr lang="it-IT" altLang="it-IT" sz="2800" dirty="0" smtClean="0">
                <a:solidFill>
                  <a:srgbClr val="0033CC"/>
                </a:solidFill>
              </a:rPr>
              <a:t>Approccio con </a:t>
            </a:r>
            <a:r>
              <a:rPr lang="it-IT" altLang="it-IT" sz="2800" u="sng" dirty="0" smtClean="0">
                <a:solidFill>
                  <a:srgbClr val="0033CC"/>
                </a:solidFill>
              </a:rPr>
              <a:t>rigore scientifico</a:t>
            </a:r>
          </a:p>
          <a:p>
            <a:pPr eaLnBrk="0" fontAlgn="base" hangingPunct="0">
              <a:spcBef>
                <a:spcPct val="20000"/>
              </a:spcBef>
              <a:spcAft>
                <a:spcPct val="0"/>
              </a:spcAft>
              <a:defRPr/>
            </a:pPr>
            <a:r>
              <a:rPr lang="it-IT" altLang="it-IT" sz="2800" dirty="0" smtClean="0">
                <a:solidFill>
                  <a:srgbClr val="0033CC"/>
                </a:solidFill>
              </a:rPr>
              <a:t>	1- c’è evidenza statistica di aumento di 	intensità  e/o di 	frequenza?</a:t>
            </a:r>
          </a:p>
          <a:p>
            <a:pPr eaLnBrk="0" fontAlgn="base" hangingPunct="0">
              <a:spcBef>
                <a:spcPct val="20000"/>
              </a:spcBef>
              <a:spcAft>
                <a:spcPct val="0"/>
              </a:spcAft>
              <a:defRPr/>
            </a:pPr>
            <a:endParaRPr lang="it-IT" altLang="it-IT" sz="2800" dirty="0" smtClean="0">
              <a:solidFill>
                <a:srgbClr val="0033CC"/>
              </a:solidFill>
            </a:endParaRPr>
          </a:p>
          <a:p>
            <a:pPr eaLnBrk="0" fontAlgn="base" hangingPunct="0">
              <a:spcBef>
                <a:spcPct val="20000"/>
              </a:spcBef>
              <a:spcAft>
                <a:spcPct val="0"/>
              </a:spcAft>
              <a:defRPr/>
            </a:pPr>
            <a:r>
              <a:rPr lang="it-IT" altLang="it-IT" sz="2800" dirty="0" smtClean="0">
                <a:solidFill>
                  <a:srgbClr val="0033CC"/>
                </a:solidFill>
              </a:rPr>
              <a:t>	2- sono legati al cambiamento climatico ? </a:t>
            </a:r>
          </a:p>
          <a:p>
            <a:pPr eaLnBrk="0" fontAlgn="base" hangingPunct="0">
              <a:spcBef>
                <a:spcPct val="20000"/>
              </a:spcBef>
              <a:spcAft>
                <a:spcPct val="0"/>
              </a:spcAft>
              <a:defRPr/>
            </a:pPr>
            <a:endParaRPr lang="it-IT" altLang="it-IT" sz="2800" dirty="0" smtClean="0">
              <a:solidFill>
                <a:srgbClr val="0033CC"/>
              </a:solidFill>
            </a:endParaRPr>
          </a:p>
        </p:txBody>
      </p:sp>
    </p:spTree>
    <p:extLst>
      <p:ext uri="{BB962C8B-B14F-4D97-AF65-F5344CB8AC3E}">
        <p14:creationId xmlns:p14="http://schemas.microsoft.com/office/powerpoint/2010/main" val="3321666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6">
                                            <p:txEl>
                                              <p:pRg st="0" end="0"/>
                                            </p:txEl>
                                          </p:spTgt>
                                        </p:tgtEl>
                                        <p:attrNameLst>
                                          <p:attrName>style.visibility</p:attrName>
                                        </p:attrNameLst>
                                      </p:cBhvr>
                                      <p:to>
                                        <p:strVal val="visible"/>
                                      </p:to>
                                    </p:set>
                                    <p:anim calcmode="lin" valueType="num">
                                      <p:cBhvr additive="base">
                                        <p:cTn id="7" dur="500" fill="hold"/>
                                        <p:tgtEl>
                                          <p:spTgt spid="1157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5716">
                                            <p:txEl>
                                              <p:pRg st="1" end="1"/>
                                            </p:txEl>
                                          </p:spTgt>
                                        </p:tgtEl>
                                        <p:attrNameLst>
                                          <p:attrName>style.visibility</p:attrName>
                                        </p:attrNameLst>
                                      </p:cBhvr>
                                      <p:to>
                                        <p:strVal val="visible"/>
                                      </p:to>
                                    </p:set>
                                    <p:anim calcmode="lin" valueType="num">
                                      <p:cBhvr additive="base">
                                        <p:cTn id="11" dur="500" fill="hold"/>
                                        <p:tgtEl>
                                          <p:spTgt spid="11571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571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5716">
                                            <p:txEl>
                                              <p:pRg st="2" end="2"/>
                                            </p:txEl>
                                          </p:spTgt>
                                        </p:tgtEl>
                                        <p:attrNameLst>
                                          <p:attrName>style.visibility</p:attrName>
                                        </p:attrNameLst>
                                      </p:cBhvr>
                                      <p:to>
                                        <p:strVal val="visible"/>
                                      </p:to>
                                    </p:set>
                                    <p:anim calcmode="lin" valueType="num">
                                      <p:cBhvr additive="base">
                                        <p:cTn id="15" dur="500" fill="hold"/>
                                        <p:tgtEl>
                                          <p:spTgt spid="11571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571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5716">
                                            <p:txEl>
                                              <p:pRg st="4" end="4"/>
                                            </p:txEl>
                                          </p:spTgt>
                                        </p:tgtEl>
                                        <p:attrNameLst>
                                          <p:attrName>style.visibility</p:attrName>
                                        </p:attrNameLst>
                                      </p:cBhvr>
                                      <p:to>
                                        <p:strVal val="visible"/>
                                      </p:to>
                                    </p:set>
                                    <p:anim calcmode="lin" valueType="num">
                                      <p:cBhvr additive="base">
                                        <p:cTn id="19" dur="500" fill="hold"/>
                                        <p:tgtEl>
                                          <p:spTgt spid="1157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5716">
                                            <p:txEl>
                                              <p:pRg st="5" end="5"/>
                                            </p:txEl>
                                          </p:spTgt>
                                        </p:tgtEl>
                                        <p:attrNameLst>
                                          <p:attrName>style.visibility</p:attrName>
                                        </p:attrNameLst>
                                      </p:cBhvr>
                                      <p:to>
                                        <p:strVal val="visible"/>
                                      </p:to>
                                    </p:set>
                                    <p:anim calcmode="lin" valueType="num">
                                      <p:cBhvr additive="base">
                                        <p:cTn id="23" dur="500" fill="hold"/>
                                        <p:tgtEl>
                                          <p:spTgt spid="11571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571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5716">
                                            <p:txEl>
                                              <p:pRg st="7" end="7"/>
                                            </p:txEl>
                                          </p:spTgt>
                                        </p:tgtEl>
                                        <p:attrNameLst>
                                          <p:attrName>style.visibility</p:attrName>
                                        </p:attrNameLst>
                                      </p:cBhvr>
                                      <p:to>
                                        <p:strVal val="visible"/>
                                      </p:to>
                                    </p:set>
                                    <p:anim calcmode="lin" valueType="num">
                                      <p:cBhvr additive="base">
                                        <p:cTn id="27" dur="500" fill="hold"/>
                                        <p:tgtEl>
                                          <p:spTgt spid="11571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571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egnaposto numero diapositiva 1"/>
          <p:cNvSpPr>
            <a:spLocks noGrp="1"/>
          </p:cNvSpPr>
          <p:nvPr>
            <p:ph type="sldNum" sz="quarter" idx="10"/>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1940371C-6F94-4F9D-A5B6-4371333CBF67}" type="slidenum">
              <a:rPr lang="it-IT" altLang="it-IT" sz="1600" smtClean="0">
                <a:solidFill>
                  <a:srgbClr val="FF9900"/>
                </a:solidFill>
              </a:rPr>
              <a:pPr/>
              <a:t>36</a:t>
            </a:fld>
            <a:endParaRPr lang="it-IT" altLang="it-IT" sz="1600" smtClean="0">
              <a:solidFill>
                <a:srgbClr val="FF9900"/>
              </a:solidFill>
            </a:endParaRPr>
          </a:p>
        </p:txBody>
      </p:sp>
      <p:sp>
        <p:nvSpPr>
          <p:cNvPr id="242691" name="Rettangolo 2"/>
          <p:cNvSpPr>
            <a:spLocks noChangeArrowheads="1"/>
          </p:cNvSpPr>
          <p:nvPr/>
        </p:nvSpPr>
        <p:spPr bwMode="auto">
          <a:xfrm>
            <a:off x="827088" y="1258888"/>
            <a:ext cx="741680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20000"/>
              </a:spcBef>
            </a:pPr>
            <a:endParaRPr lang="it-IT" altLang="it-IT" sz="2400" dirty="0">
              <a:solidFill>
                <a:srgbClr val="0033CC"/>
              </a:solidFill>
            </a:endParaRPr>
          </a:p>
          <a:p>
            <a:pPr>
              <a:spcBef>
                <a:spcPct val="20000"/>
              </a:spcBef>
              <a:buFont typeface="Wingdings" pitchFamily="2" charset="2"/>
              <a:buChar char="Ø"/>
            </a:pPr>
            <a:r>
              <a:rPr lang="it-IT" altLang="it-IT" sz="2400" dirty="0">
                <a:solidFill>
                  <a:srgbClr val="0070C0"/>
                </a:solidFill>
              </a:rPr>
              <a:t>L</a:t>
            </a:r>
            <a:r>
              <a:rPr lang="it-IT" altLang="en-US" sz="2400" dirty="0">
                <a:solidFill>
                  <a:srgbClr val="0070C0"/>
                </a:solidFill>
              </a:rPr>
              <a:t>’</a:t>
            </a:r>
            <a:r>
              <a:rPr lang="it-IT" altLang="it-IT" sz="2400" dirty="0">
                <a:solidFill>
                  <a:srgbClr val="0070C0"/>
                </a:solidFill>
              </a:rPr>
              <a:t>IPCC stesso nell</a:t>
            </a:r>
            <a:r>
              <a:rPr lang="it-IT" altLang="en-US" sz="2400" dirty="0">
                <a:solidFill>
                  <a:srgbClr val="0070C0"/>
                </a:solidFill>
              </a:rPr>
              <a:t>’</a:t>
            </a:r>
            <a:r>
              <a:rPr lang="it-IT" altLang="it-IT" sz="2400" dirty="0">
                <a:solidFill>
                  <a:srgbClr val="0070C0"/>
                </a:solidFill>
              </a:rPr>
              <a:t>ultimo </a:t>
            </a:r>
            <a:r>
              <a:rPr lang="it-IT" altLang="it-IT" sz="2400" dirty="0">
                <a:solidFill>
                  <a:srgbClr val="FF0000"/>
                </a:solidFill>
              </a:rPr>
              <a:t>rapporto AR5 SPM (sett-2013) </a:t>
            </a:r>
            <a:r>
              <a:rPr lang="it-IT" altLang="it-IT" sz="2400" dirty="0" smtClean="0">
                <a:solidFill>
                  <a:srgbClr val="FF0000"/>
                </a:solidFill>
              </a:rPr>
              <a:t>e nel report </a:t>
            </a:r>
            <a:r>
              <a:rPr lang="en-US" sz="2400" dirty="0">
                <a:solidFill>
                  <a:srgbClr val="FF0000"/>
                </a:solidFill>
              </a:rPr>
              <a:t>" Managing the risks of extreme events and disasters to advance climate change adaptation. Summary for </a:t>
            </a:r>
            <a:r>
              <a:rPr lang="en-US" sz="2400" dirty="0" smtClean="0">
                <a:solidFill>
                  <a:srgbClr val="FF0000"/>
                </a:solidFill>
              </a:rPr>
              <a:t>policymakers“ (2012) </a:t>
            </a:r>
            <a:r>
              <a:rPr lang="it-IT" altLang="it-IT" sz="2400" dirty="0" smtClean="0">
                <a:solidFill>
                  <a:srgbClr val="0070C0"/>
                </a:solidFill>
              </a:rPr>
              <a:t>segnala </a:t>
            </a:r>
            <a:r>
              <a:rPr lang="it-IT" altLang="it-IT" sz="2400" dirty="0">
                <a:solidFill>
                  <a:srgbClr val="0070C0"/>
                </a:solidFill>
              </a:rPr>
              <a:t>che tali eventi nella seconda metà del secolo scorso si sono </a:t>
            </a:r>
            <a:r>
              <a:rPr lang="it-IT" altLang="it-IT" sz="2400" u="sng" dirty="0">
                <a:solidFill>
                  <a:srgbClr val="0070C0"/>
                </a:solidFill>
              </a:rPr>
              <a:t>probabilmente</a:t>
            </a:r>
            <a:r>
              <a:rPr lang="it-IT" altLang="it-IT" sz="2400" dirty="0">
                <a:solidFill>
                  <a:srgbClr val="0070C0"/>
                </a:solidFill>
              </a:rPr>
              <a:t> intensificati in diverse aree, ma non su scala globale</a:t>
            </a:r>
            <a:r>
              <a:rPr lang="it-IT" altLang="it-IT" sz="2400" dirty="0" smtClean="0">
                <a:solidFill>
                  <a:srgbClr val="0070C0"/>
                </a:solidFill>
              </a:rPr>
              <a:t>. </a:t>
            </a:r>
            <a:endParaRPr lang="en-US" sz="2400" dirty="0">
              <a:solidFill>
                <a:srgbClr val="0070C0"/>
              </a:solidFill>
            </a:endParaRPr>
          </a:p>
          <a:p>
            <a:pPr>
              <a:spcBef>
                <a:spcPct val="20000"/>
              </a:spcBef>
            </a:pPr>
            <a:endParaRPr lang="it-IT" altLang="it-IT" sz="2400" dirty="0">
              <a:solidFill>
                <a:srgbClr val="0033CC"/>
              </a:solidFill>
            </a:endParaRPr>
          </a:p>
          <a:p>
            <a:pPr>
              <a:spcBef>
                <a:spcPct val="20000"/>
              </a:spcBef>
              <a:buFont typeface="Wingdings" pitchFamily="2" charset="2"/>
              <a:buChar char="Ø"/>
            </a:pPr>
            <a:r>
              <a:rPr lang="it-IT" altLang="it-IT" sz="2400" dirty="0">
                <a:solidFill>
                  <a:srgbClr val="0033CC"/>
                </a:solidFill>
              </a:rPr>
              <a:t>Indice ACE (</a:t>
            </a:r>
            <a:r>
              <a:rPr lang="it-IT" altLang="it-IT" sz="2400" dirty="0" err="1">
                <a:solidFill>
                  <a:srgbClr val="0033CC"/>
                </a:solidFill>
              </a:rPr>
              <a:t>Accumulated</a:t>
            </a:r>
            <a:r>
              <a:rPr lang="it-IT" altLang="it-IT" sz="2400" dirty="0">
                <a:solidFill>
                  <a:srgbClr val="0033CC"/>
                </a:solidFill>
              </a:rPr>
              <a:t> </a:t>
            </a:r>
            <a:r>
              <a:rPr lang="it-IT" altLang="it-IT" sz="2400" dirty="0" err="1">
                <a:solidFill>
                  <a:srgbClr val="0033CC"/>
                </a:solidFill>
              </a:rPr>
              <a:t>Cyclone</a:t>
            </a:r>
            <a:r>
              <a:rPr lang="it-IT" altLang="it-IT" sz="2400" dirty="0">
                <a:solidFill>
                  <a:srgbClr val="0033CC"/>
                </a:solidFill>
              </a:rPr>
              <a:t> Energy) non mostra evidenti segni di variazione dal 1970.</a:t>
            </a:r>
          </a:p>
        </p:txBody>
      </p:sp>
      <p:sp>
        <p:nvSpPr>
          <p:cNvPr id="242692" name="CasellaDiTesto 2"/>
          <p:cNvSpPr txBox="1">
            <a:spLocks noChangeArrowheads="1"/>
          </p:cNvSpPr>
          <p:nvPr/>
        </p:nvSpPr>
        <p:spPr bwMode="auto">
          <a:xfrm>
            <a:off x="900112" y="115888"/>
            <a:ext cx="78483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3600" dirty="0">
                <a:solidFill>
                  <a:srgbClr val="0033CC"/>
                </a:solidFill>
              </a:rPr>
              <a:t>Eventi estremi  a livello globale </a:t>
            </a:r>
          </a:p>
        </p:txBody>
      </p:sp>
    </p:spTree>
    <p:extLst>
      <p:ext uri="{BB962C8B-B14F-4D97-AF65-F5344CB8AC3E}">
        <p14:creationId xmlns:p14="http://schemas.microsoft.com/office/powerpoint/2010/main" val="2435626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egnaposto numero diapositiva 1"/>
          <p:cNvSpPr txBox="1">
            <a:spLocks noGrp="1"/>
          </p:cNvSpPr>
          <p:nvPr/>
        </p:nvSpPr>
        <p:spPr bwMode="auto">
          <a:xfrm>
            <a:off x="6535738" y="152400"/>
            <a:ext cx="143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r">
              <a:spcBef>
                <a:spcPct val="20000"/>
              </a:spcBef>
            </a:pPr>
            <a:fld id="{9A328B5F-4548-4431-B9B6-02E90FDD0815}" type="slidenum">
              <a:rPr lang="it-IT" altLang="it-IT" sz="1600">
                <a:solidFill>
                  <a:srgbClr val="FF9900"/>
                </a:solidFill>
              </a:rPr>
              <a:pPr algn="r">
                <a:spcBef>
                  <a:spcPct val="20000"/>
                </a:spcBef>
              </a:pPr>
              <a:t>37</a:t>
            </a:fld>
            <a:endParaRPr lang="it-IT" altLang="it-IT" sz="1600">
              <a:solidFill>
                <a:srgbClr val="FF9900"/>
              </a:solidFill>
            </a:endParaRPr>
          </a:p>
        </p:txBody>
      </p:sp>
      <p:sp>
        <p:nvSpPr>
          <p:cNvPr id="243715" name="Rettangolo 3"/>
          <p:cNvSpPr>
            <a:spLocks noChangeArrowheads="1"/>
          </p:cNvSpPr>
          <p:nvPr/>
        </p:nvSpPr>
        <p:spPr bwMode="auto">
          <a:xfrm>
            <a:off x="736600" y="44450"/>
            <a:ext cx="8318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1" hangingPunct="1"/>
            <a:r>
              <a:rPr lang="it-IT" altLang="it-IT" sz="2400" dirty="0" smtClean="0">
                <a:solidFill>
                  <a:schemeClr val="accent2"/>
                </a:solidFill>
              </a:rPr>
              <a:t>Cicloni </a:t>
            </a:r>
            <a:r>
              <a:rPr lang="it-IT" altLang="it-IT" sz="2400" dirty="0">
                <a:solidFill>
                  <a:schemeClr val="accent2"/>
                </a:solidFill>
              </a:rPr>
              <a:t>tropicali dal 1970 al </a:t>
            </a:r>
            <a:r>
              <a:rPr lang="it-IT" altLang="it-IT" sz="2400" dirty="0" smtClean="0">
                <a:solidFill>
                  <a:schemeClr val="accent2"/>
                </a:solidFill>
              </a:rPr>
              <a:t>2018 </a:t>
            </a:r>
            <a:r>
              <a:rPr lang="it-IT" altLang="it-IT" sz="1400" dirty="0">
                <a:solidFill>
                  <a:schemeClr val="accent2"/>
                </a:solidFill>
              </a:rPr>
              <a:t>(Ryan </a:t>
            </a:r>
            <a:r>
              <a:rPr lang="it-IT" altLang="it-IT" sz="1400" dirty="0" err="1">
                <a:solidFill>
                  <a:schemeClr val="accent2"/>
                </a:solidFill>
              </a:rPr>
              <a:t>N.Maue</a:t>
            </a:r>
            <a:r>
              <a:rPr lang="it-IT" altLang="it-IT" sz="1400" dirty="0">
                <a:solidFill>
                  <a:schemeClr val="accent2"/>
                </a:solidFill>
              </a:rPr>
              <a:t>, </a:t>
            </a:r>
            <a:r>
              <a:rPr lang="it-IT" altLang="it-IT" sz="1400" dirty="0" smtClean="0">
                <a:solidFill>
                  <a:schemeClr val="accent2"/>
                </a:solidFill>
              </a:rPr>
              <a:t>2018). </a:t>
            </a:r>
            <a:endParaRPr lang="it-IT" altLang="it-IT" sz="1400" dirty="0">
              <a:solidFill>
                <a:schemeClr val="accent2"/>
              </a:solidFill>
            </a:endParaRPr>
          </a:p>
        </p:txBody>
      </p:sp>
      <p:sp>
        <p:nvSpPr>
          <p:cNvPr id="243716" name="AutoShape 6" descr="http://models.weatherbell.com/global_running_ace.png"/>
          <p:cNvSpPr>
            <a:spLocks noChangeAspect="1" noChangeArrowheads="1"/>
          </p:cNvSpPr>
          <p:nvPr/>
        </p:nvSpPr>
        <p:spPr bwMode="auto">
          <a:xfrm>
            <a:off x="1185863" y="-122238"/>
            <a:ext cx="9852025" cy="649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1" hangingPunct="1"/>
            <a:endParaRPr lang="it-IT" altLang="it-IT" sz="2400" b="0"/>
          </a:p>
        </p:txBody>
      </p:sp>
      <p:sp>
        <p:nvSpPr>
          <p:cNvPr id="243718" name="CasellaDiTesto 5"/>
          <p:cNvSpPr txBox="1">
            <a:spLocks noChangeArrowheads="1"/>
          </p:cNvSpPr>
          <p:nvPr/>
        </p:nvSpPr>
        <p:spPr bwMode="auto">
          <a:xfrm>
            <a:off x="414338" y="6125294"/>
            <a:ext cx="8280400" cy="400050"/>
          </a:xfrm>
          <a:prstGeom prst="rect">
            <a:avLst/>
          </a:prstGeom>
          <a:solidFill>
            <a:srgbClr val="FFFF00"/>
          </a:solidFill>
          <a:ln w="28575">
            <a:solidFill>
              <a:schemeClr val="tx1"/>
            </a:solidFill>
            <a:miter lim="800000"/>
            <a:headEnd/>
            <a:tailEnd/>
          </a:ln>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a:t>Non c’è evidenza di legame con il Global Warming dal 1975 al 2000 </a:t>
            </a:r>
          </a:p>
        </p:txBody>
      </p:sp>
      <p:grpSp>
        <p:nvGrpSpPr>
          <p:cNvPr id="3" name="Gruppo 2"/>
          <p:cNvGrpSpPr/>
          <p:nvPr/>
        </p:nvGrpSpPr>
        <p:grpSpPr>
          <a:xfrm>
            <a:off x="69850" y="836712"/>
            <a:ext cx="8390582" cy="2663626"/>
            <a:chOff x="69850" y="836712"/>
            <a:chExt cx="8390582" cy="2663626"/>
          </a:xfrm>
        </p:grpSpPr>
        <p:pic>
          <p:nvPicPr>
            <p:cNvPr id="243717" name="Picture 9" descr="https://fabiusmaximus.files.wordpress.com/2017/09/global-tropical-cyclone-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836712"/>
              <a:ext cx="4981545" cy="266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5220072" y="1268760"/>
              <a:ext cx="3240360" cy="461665"/>
            </a:xfrm>
            <a:prstGeom prst="rect">
              <a:avLst/>
            </a:prstGeom>
            <a:noFill/>
            <a:ln w="28575">
              <a:solidFill>
                <a:srgbClr val="0070C0"/>
              </a:solidFill>
            </a:ln>
          </p:spPr>
          <p:txBody>
            <a:bodyPr wrap="square" rtlCol="0">
              <a:spAutoFit/>
            </a:bodyPr>
            <a:lstStyle/>
            <a:p>
              <a:r>
                <a:rPr lang="it-IT" sz="2400" b="1" dirty="0" smtClean="0">
                  <a:solidFill>
                    <a:srgbClr val="FF0000"/>
                  </a:solidFill>
                </a:rPr>
                <a:t>Energia accumulata </a:t>
              </a:r>
              <a:endParaRPr lang="it-IT" sz="2400" b="1" dirty="0">
                <a:solidFill>
                  <a:srgbClr val="FF0000"/>
                </a:solidFill>
              </a:endParaRPr>
            </a:p>
          </p:txBody>
        </p:sp>
      </p:grpSp>
      <p:grpSp>
        <p:nvGrpSpPr>
          <p:cNvPr id="4" name="Gruppo 3"/>
          <p:cNvGrpSpPr/>
          <p:nvPr/>
        </p:nvGrpSpPr>
        <p:grpSpPr>
          <a:xfrm>
            <a:off x="278780" y="3500338"/>
            <a:ext cx="8325470" cy="2592958"/>
            <a:chOff x="278780" y="3500338"/>
            <a:chExt cx="8325470" cy="2592958"/>
          </a:xfrm>
        </p:grpSpPr>
        <p:pic>
          <p:nvPicPr>
            <p:cNvPr id="7" name="Picture 6" descr="https://fabiusmaximus.files.wordpress.com/2017/09/global-tropical-cyclone-frequen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990" y="3500338"/>
              <a:ext cx="5099260" cy="259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278780" y="4653136"/>
              <a:ext cx="3240360" cy="461665"/>
            </a:xfrm>
            <a:prstGeom prst="rect">
              <a:avLst/>
            </a:prstGeom>
            <a:noFill/>
            <a:ln w="28575">
              <a:solidFill>
                <a:srgbClr val="0070C0"/>
              </a:solidFill>
            </a:ln>
          </p:spPr>
          <p:txBody>
            <a:bodyPr wrap="square" rtlCol="0">
              <a:spAutoFit/>
            </a:bodyPr>
            <a:lstStyle/>
            <a:p>
              <a:r>
                <a:rPr lang="it-IT" sz="2400" b="1" dirty="0" smtClean="0">
                  <a:solidFill>
                    <a:srgbClr val="FF0000"/>
                  </a:solidFill>
                </a:rPr>
                <a:t>Frequenza</a:t>
              </a:r>
              <a:endParaRPr lang="it-IT" sz="2400" b="1" dirty="0">
                <a:solidFill>
                  <a:srgbClr val="FF0000"/>
                </a:solidFill>
              </a:endParaRPr>
            </a:p>
          </p:txBody>
        </p:sp>
      </p:grpSp>
    </p:spTree>
    <p:extLst>
      <p:ext uri="{BB962C8B-B14F-4D97-AF65-F5344CB8AC3E}">
        <p14:creationId xmlns:p14="http://schemas.microsoft.com/office/powerpoint/2010/main" val="186865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3718"/>
                                        </p:tgtEl>
                                        <p:attrNameLst>
                                          <p:attrName>style.visibility</p:attrName>
                                        </p:attrNameLst>
                                      </p:cBhvr>
                                      <p:to>
                                        <p:strVal val="visible"/>
                                      </p:to>
                                    </p:set>
                                    <p:anim calcmode="lin" valueType="num">
                                      <p:cBhvr additive="base">
                                        <p:cTn id="13" dur="500" fill="hold"/>
                                        <p:tgtEl>
                                          <p:spTgt spid="243718"/>
                                        </p:tgtEl>
                                        <p:attrNameLst>
                                          <p:attrName>ppt_x</p:attrName>
                                        </p:attrNameLst>
                                      </p:cBhvr>
                                      <p:tavLst>
                                        <p:tav tm="0">
                                          <p:val>
                                            <p:strVal val="#ppt_x"/>
                                          </p:val>
                                        </p:tav>
                                        <p:tav tm="100000">
                                          <p:val>
                                            <p:strVal val="#ppt_x"/>
                                          </p:val>
                                        </p:tav>
                                      </p:tavLst>
                                    </p:anim>
                                    <p:anim calcmode="lin" valueType="num">
                                      <p:cBhvr additive="base">
                                        <p:cTn id="14" dur="500" fill="hold"/>
                                        <p:tgtEl>
                                          <p:spTgt spid="2437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olo 1"/>
          <p:cNvSpPr>
            <a:spLocks noGrp="1"/>
          </p:cNvSpPr>
          <p:nvPr>
            <p:ph type="title" idx="4294967295"/>
          </p:nvPr>
        </p:nvSpPr>
        <p:spPr>
          <a:xfrm>
            <a:off x="1841500" y="142875"/>
            <a:ext cx="6259513" cy="549275"/>
          </a:xfrm>
        </p:spPr>
        <p:txBody>
          <a:bodyPr/>
          <a:lstStyle/>
          <a:p>
            <a:r>
              <a:rPr lang="it-IT" altLang="it-IT" sz="3200" smtClean="0">
                <a:solidFill>
                  <a:srgbClr val="0033CC"/>
                </a:solidFill>
              </a:rPr>
              <a:t>Eventi estremi a livello locale </a:t>
            </a:r>
            <a:br>
              <a:rPr lang="it-IT" altLang="it-IT" sz="3200" smtClean="0">
                <a:solidFill>
                  <a:srgbClr val="0033CC"/>
                </a:solidFill>
              </a:rPr>
            </a:br>
            <a:endParaRPr lang="it-IT" altLang="it-IT" sz="3200" smtClean="0"/>
          </a:p>
        </p:txBody>
      </p:sp>
      <p:sp>
        <p:nvSpPr>
          <p:cNvPr id="172035" name="Segnaposto numero diapositiva 2"/>
          <p:cNvSpPr txBox="1">
            <a:spLocks noGrp="1"/>
          </p:cNvSpPr>
          <p:nvPr/>
        </p:nvSpPr>
        <p:spPr bwMode="auto">
          <a:xfrm>
            <a:off x="9953625" y="152400"/>
            <a:ext cx="143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r" eaLnBrk="0" fontAlgn="base" hangingPunct="0">
              <a:spcBef>
                <a:spcPct val="20000"/>
              </a:spcBef>
              <a:spcAft>
                <a:spcPct val="0"/>
              </a:spcAft>
            </a:pPr>
            <a:fld id="{0B84F2BF-9E19-4017-AE55-76B5F45DCA25}" type="slidenum">
              <a:rPr lang="it-IT" altLang="it-IT" sz="1600">
                <a:solidFill>
                  <a:srgbClr val="FF9900"/>
                </a:solidFill>
              </a:rPr>
              <a:pPr algn="r" eaLnBrk="0" fontAlgn="base" hangingPunct="0">
                <a:spcBef>
                  <a:spcPct val="20000"/>
                </a:spcBef>
                <a:spcAft>
                  <a:spcPct val="0"/>
                </a:spcAft>
              </a:pPr>
              <a:t>38</a:t>
            </a:fld>
            <a:endParaRPr lang="it-IT" altLang="it-IT" sz="1600">
              <a:solidFill>
                <a:srgbClr val="FF9900"/>
              </a:solidFill>
            </a:endParaRPr>
          </a:p>
        </p:txBody>
      </p:sp>
      <p:sp>
        <p:nvSpPr>
          <p:cNvPr id="117764" name="CasellaDiTesto 3"/>
          <p:cNvSpPr txBox="1">
            <a:spLocks noChangeArrowheads="1"/>
          </p:cNvSpPr>
          <p:nvPr/>
        </p:nvSpPr>
        <p:spPr bwMode="auto">
          <a:xfrm>
            <a:off x="395288" y="1052513"/>
            <a:ext cx="8478837" cy="50660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0" fontAlgn="base" hangingPunct="0">
              <a:spcBef>
                <a:spcPct val="20000"/>
              </a:spcBef>
              <a:spcAft>
                <a:spcPct val="0"/>
              </a:spcAft>
              <a:buFont typeface="Wingdings" pitchFamily="2" charset="2"/>
              <a:buChar char="Ø"/>
            </a:pPr>
            <a:r>
              <a:rPr lang="it-IT" altLang="it-IT" sz="2400" dirty="0">
                <a:solidFill>
                  <a:srgbClr val="0033CC"/>
                </a:solidFill>
              </a:rPr>
              <a:t>E</a:t>
            </a:r>
            <a:r>
              <a:rPr lang="it-IT" altLang="en-US" sz="2400" dirty="0">
                <a:solidFill>
                  <a:srgbClr val="0033CC"/>
                </a:solidFill>
              </a:rPr>
              <a:t>’</a:t>
            </a:r>
            <a:r>
              <a:rPr lang="it-IT" altLang="it-IT" sz="2400" dirty="0">
                <a:solidFill>
                  <a:srgbClr val="0033CC"/>
                </a:solidFill>
              </a:rPr>
              <a:t> molto difficile conoscere i dati del passato («Storia culturale del clima» W. </a:t>
            </a:r>
            <a:r>
              <a:rPr lang="it-IT" altLang="it-IT" sz="2400" dirty="0" err="1">
                <a:solidFill>
                  <a:srgbClr val="0033CC"/>
                </a:solidFill>
              </a:rPr>
              <a:t>Behringer</a:t>
            </a:r>
            <a:r>
              <a:rPr lang="it-IT" altLang="it-IT" sz="2400" dirty="0">
                <a:solidFill>
                  <a:srgbClr val="0033CC"/>
                </a:solidFill>
              </a:rPr>
              <a:t>)</a:t>
            </a:r>
          </a:p>
          <a:p>
            <a:pPr eaLnBrk="0" fontAlgn="base" hangingPunct="0">
              <a:spcBef>
                <a:spcPct val="20000"/>
              </a:spcBef>
              <a:spcAft>
                <a:spcPct val="0"/>
              </a:spcAft>
              <a:buFont typeface="Wingdings" pitchFamily="2" charset="2"/>
              <a:buChar char="Ø"/>
            </a:pPr>
            <a:endParaRPr lang="it-IT" altLang="it-IT" sz="2400" dirty="0">
              <a:solidFill>
                <a:srgbClr val="0033CC"/>
              </a:solidFill>
            </a:endParaRPr>
          </a:p>
          <a:p>
            <a:pPr eaLnBrk="0" fontAlgn="base" hangingPunct="0">
              <a:spcBef>
                <a:spcPct val="20000"/>
              </a:spcBef>
              <a:spcAft>
                <a:spcPct val="0"/>
              </a:spcAft>
              <a:buFont typeface="Wingdings" pitchFamily="2" charset="2"/>
              <a:buChar char="Ø"/>
            </a:pPr>
            <a:r>
              <a:rPr lang="it-IT" altLang="it-IT" sz="2400" dirty="0">
                <a:solidFill>
                  <a:srgbClr val="0033CC"/>
                </a:solidFill>
              </a:rPr>
              <a:t>C’è «</a:t>
            </a:r>
            <a:r>
              <a:rPr lang="it-IT" altLang="it-IT" sz="2400" dirty="0" err="1">
                <a:solidFill>
                  <a:srgbClr val="0033CC"/>
                </a:solidFill>
              </a:rPr>
              <a:t>low</a:t>
            </a:r>
            <a:r>
              <a:rPr lang="it-IT" altLang="it-IT" sz="2400" dirty="0">
                <a:solidFill>
                  <a:srgbClr val="0033CC"/>
                </a:solidFill>
              </a:rPr>
              <a:t> </a:t>
            </a:r>
            <a:r>
              <a:rPr lang="it-IT" altLang="it-IT" sz="2400" dirty="0" err="1">
                <a:solidFill>
                  <a:srgbClr val="0033CC"/>
                </a:solidFill>
              </a:rPr>
              <a:t>confidence</a:t>
            </a:r>
            <a:r>
              <a:rPr lang="it-IT" altLang="it-IT" sz="2400" dirty="0">
                <a:solidFill>
                  <a:srgbClr val="0033CC"/>
                </a:solidFill>
              </a:rPr>
              <a:t> in </a:t>
            </a:r>
            <a:r>
              <a:rPr lang="it-IT" altLang="it-IT" sz="2400" dirty="0" err="1">
                <a:solidFill>
                  <a:srgbClr val="0033CC"/>
                </a:solidFill>
              </a:rPr>
              <a:t>observed</a:t>
            </a:r>
            <a:r>
              <a:rPr lang="it-IT" altLang="it-IT" sz="2400" dirty="0">
                <a:solidFill>
                  <a:srgbClr val="0033CC"/>
                </a:solidFill>
              </a:rPr>
              <a:t> trend» nei fenomeni  a scala locale  per non </a:t>
            </a:r>
            <a:r>
              <a:rPr lang="it-IT" altLang="it-IT" sz="2400" dirty="0" smtClean="0">
                <a:solidFill>
                  <a:srgbClr val="0033CC"/>
                </a:solidFill>
              </a:rPr>
              <a:t>omogeneità </a:t>
            </a:r>
            <a:r>
              <a:rPr lang="it-IT" altLang="it-IT" sz="2400" dirty="0">
                <a:solidFill>
                  <a:srgbClr val="0033CC"/>
                </a:solidFill>
              </a:rPr>
              <a:t>e inadeguatezza dei sistemi di rilevamento </a:t>
            </a:r>
            <a:r>
              <a:rPr lang="it-IT" altLang="it-IT" dirty="0">
                <a:solidFill>
                  <a:srgbClr val="0033CC"/>
                </a:solidFill>
              </a:rPr>
              <a:t>(IPCC 2012 «</a:t>
            </a:r>
            <a:r>
              <a:rPr lang="it-IT" altLang="it-IT" dirty="0" err="1">
                <a:solidFill>
                  <a:srgbClr val="0033CC"/>
                </a:solidFill>
              </a:rPr>
              <a:t>Summary</a:t>
            </a:r>
            <a:r>
              <a:rPr lang="it-IT" altLang="it-IT" dirty="0">
                <a:solidFill>
                  <a:srgbClr val="0033CC"/>
                </a:solidFill>
              </a:rPr>
              <a:t> for </a:t>
            </a:r>
            <a:r>
              <a:rPr lang="it-IT" altLang="it-IT" dirty="0" err="1" smtClean="0">
                <a:solidFill>
                  <a:srgbClr val="0033CC"/>
                </a:solidFill>
              </a:rPr>
              <a:t>policymakers</a:t>
            </a:r>
            <a:r>
              <a:rPr lang="it-IT" altLang="it-IT" dirty="0">
                <a:solidFill>
                  <a:srgbClr val="0033CC"/>
                </a:solidFill>
              </a:rPr>
              <a:t>»«</a:t>
            </a:r>
            <a:r>
              <a:rPr lang="it-IT" altLang="it-IT" dirty="0" err="1">
                <a:solidFill>
                  <a:srgbClr val="0033CC"/>
                </a:solidFill>
              </a:rPr>
              <a:t>Managing</a:t>
            </a:r>
            <a:r>
              <a:rPr lang="it-IT" altLang="it-IT" dirty="0">
                <a:solidFill>
                  <a:srgbClr val="0033CC"/>
                </a:solidFill>
              </a:rPr>
              <a:t> the </a:t>
            </a:r>
            <a:r>
              <a:rPr lang="it-IT" altLang="it-IT" dirty="0" err="1">
                <a:solidFill>
                  <a:srgbClr val="0033CC"/>
                </a:solidFill>
              </a:rPr>
              <a:t>risks</a:t>
            </a:r>
            <a:r>
              <a:rPr lang="it-IT" altLang="it-IT" dirty="0">
                <a:solidFill>
                  <a:srgbClr val="0033CC"/>
                </a:solidFill>
              </a:rPr>
              <a:t> of </a:t>
            </a:r>
            <a:r>
              <a:rPr lang="it-IT" altLang="it-IT" dirty="0" err="1">
                <a:solidFill>
                  <a:srgbClr val="0033CC"/>
                </a:solidFill>
              </a:rPr>
              <a:t>extreme</a:t>
            </a:r>
            <a:r>
              <a:rPr lang="it-IT" altLang="it-IT" dirty="0">
                <a:solidFill>
                  <a:srgbClr val="0033CC"/>
                </a:solidFill>
              </a:rPr>
              <a:t> </a:t>
            </a:r>
            <a:r>
              <a:rPr lang="it-IT" altLang="it-IT" dirty="0" err="1">
                <a:solidFill>
                  <a:srgbClr val="0033CC"/>
                </a:solidFill>
              </a:rPr>
              <a:t>events</a:t>
            </a:r>
            <a:r>
              <a:rPr lang="it-IT" altLang="it-IT" dirty="0">
                <a:solidFill>
                  <a:srgbClr val="0033CC"/>
                </a:solidFill>
              </a:rPr>
              <a:t> and </a:t>
            </a:r>
            <a:r>
              <a:rPr lang="it-IT" altLang="it-IT" dirty="0" err="1">
                <a:solidFill>
                  <a:srgbClr val="0033CC"/>
                </a:solidFill>
              </a:rPr>
              <a:t>disasters</a:t>
            </a:r>
            <a:r>
              <a:rPr lang="it-IT" altLang="it-IT" dirty="0">
                <a:solidFill>
                  <a:srgbClr val="0033CC"/>
                </a:solidFill>
              </a:rPr>
              <a:t> to </a:t>
            </a:r>
            <a:r>
              <a:rPr lang="it-IT" altLang="it-IT" dirty="0" err="1">
                <a:solidFill>
                  <a:srgbClr val="0033CC"/>
                </a:solidFill>
              </a:rPr>
              <a:t>advance</a:t>
            </a:r>
            <a:r>
              <a:rPr lang="it-IT" altLang="it-IT" dirty="0">
                <a:solidFill>
                  <a:srgbClr val="0033CC"/>
                </a:solidFill>
              </a:rPr>
              <a:t> </a:t>
            </a:r>
            <a:r>
              <a:rPr lang="it-IT" altLang="it-IT" dirty="0" err="1">
                <a:solidFill>
                  <a:srgbClr val="0033CC"/>
                </a:solidFill>
              </a:rPr>
              <a:t>climate</a:t>
            </a:r>
            <a:r>
              <a:rPr lang="it-IT" altLang="it-IT" dirty="0">
                <a:solidFill>
                  <a:srgbClr val="0033CC"/>
                </a:solidFill>
              </a:rPr>
              <a:t> </a:t>
            </a:r>
            <a:r>
              <a:rPr lang="it-IT" altLang="it-IT" dirty="0" err="1">
                <a:solidFill>
                  <a:srgbClr val="0033CC"/>
                </a:solidFill>
              </a:rPr>
              <a:t>change</a:t>
            </a:r>
            <a:r>
              <a:rPr lang="it-IT" altLang="it-IT" dirty="0">
                <a:solidFill>
                  <a:srgbClr val="0033CC"/>
                </a:solidFill>
              </a:rPr>
              <a:t> </a:t>
            </a:r>
            <a:r>
              <a:rPr lang="it-IT" altLang="it-IT" dirty="0" err="1">
                <a:solidFill>
                  <a:srgbClr val="0033CC"/>
                </a:solidFill>
              </a:rPr>
              <a:t>adaptation</a:t>
            </a:r>
            <a:r>
              <a:rPr lang="it-IT" altLang="it-IT" dirty="0">
                <a:solidFill>
                  <a:srgbClr val="0033CC"/>
                </a:solidFill>
              </a:rPr>
              <a:t>») </a:t>
            </a:r>
          </a:p>
          <a:p>
            <a:pPr eaLnBrk="0" fontAlgn="base" hangingPunct="0">
              <a:spcBef>
                <a:spcPct val="20000"/>
              </a:spcBef>
              <a:spcAft>
                <a:spcPct val="0"/>
              </a:spcAft>
              <a:buFont typeface="Wingdings" pitchFamily="2" charset="2"/>
              <a:buChar char="Ø"/>
            </a:pPr>
            <a:endParaRPr lang="it-IT" altLang="it-IT" sz="2400" dirty="0">
              <a:solidFill>
                <a:srgbClr val="0033CC"/>
              </a:solidFill>
            </a:endParaRPr>
          </a:p>
          <a:p>
            <a:pPr eaLnBrk="0" fontAlgn="base" hangingPunct="0">
              <a:spcBef>
                <a:spcPct val="20000"/>
              </a:spcBef>
              <a:spcAft>
                <a:spcPct val="0"/>
              </a:spcAft>
              <a:buFont typeface="Wingdings" pitchFamily="2" charset="2"/>
              <a:buChar char="Ø"/>
            </a:pPr>
            <a:r>
              <a:rPr lang="it-IT" altLang="it-IT" sz="2400" dirty="0" err="1">
                <a:solidFill>
                  <a:srgbClr val="FF0000"/>
                </a:solidFill>
              </a:rPr>
              <a:t>ll</a:t>
            </a:r>
            <a:r>
              <a:rPr lang="it-IT" altLang="it-IT" sz="2400" dirty="0">
                <a:solidFill>
                  <a:srgbClr val="FF0000"/>
                </a:solidFill>
              </a:rPr>
              <a:t> problema dei danni: possono essere molto gravi non per l</a:t>
            </a:r>
            <a:r>
              <a:rPr lang="it-IT" altLang="en-US" sz="2400" dirty="0">
                <a:solidFill>
                  <a:srgbClr val="FF0000"/>
                </a:solidFill>
              </a:rPr>
              <a:t>’</a:t>
            </a:r>
            <a:r>
              <a:rPr lang="it-IT" altLang="it-IT" sz="2400" dirty="0">
                <a:solidFill>
                  <a:srgbClr val="FF0000"/>
                </a:solidFill>
              </a:rPr>
              <a:t>aumento della frequenza o dell</a:t>
            </a:r>
            <a:r>
              <a:rPr lang="it-IT" altLang="en-US" sz="2400" dirty="0">
                <a:solidFill>
                  <a:srgbClr val="FF0000"/>
                </a:solidFill>
              </a:rPr>
              <a:t>’</a:t>
            </a:r>
            <a:r>
              <a:rPr lang="it-IT" altLang="it-IT" sz="2400" dirty="0">
                <a:solidFill>
                  <a:srgbClr val="FF0000"/>
                </a:solidFill>
              </a:rPr>
              <a:t>intensità dei fenomeni, ma per la non controllata utilizzazione antropica del territorio.</a:t>
            </a:r>
          </a:p>
        </p:txBody>
      </p:sp>
      <p:pic>
        <p:nvPicPr>
          <p:cNvPr id="172037"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25" y="6237288"/>
            <a:ext cx="2698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02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7764">
                                            <p:txEl>
                                              <p:pRg st="4" end="4"/>
                                            </p:txEl>
                                          </p:spTgt>
                                        </p:tgtEl>
                                        <p:attrNameLst>
                                          <p:attrName>style.visibility</p:attrName>
                                        </p:attrNameLst>
                                      </p:cBhvr>
                                      <p:to>
                                        <p:strVal val="visible"/>
                                      </p:to>
                                    </p:set>
                                    <p:anim calcmode="lin" valueType="num">
                                      <p:cBhvr additive="base">
                                        <p:cTn id="11" dur="500" fill="hold"/>
                                        <p:tgtEl>
                                          <p:spTgt spid="11776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776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olo 1"/>
          <p:cNvSpPr>
            <a:spLocks noGrp="1"/>
          </p:cNvSpPr>
          <p:nvPr>
            <p:ph type="title"/>
          </p:nvPr>
        </p:nvSpPr>
        <p:spPr>
          <a:xfrm>
            <a:off x="684213" y="115888"/>
            <a:ext cx="8459787" cy="514350"/>
          </a:xfrm>
        </p:spPr>
        <p:txBody>
          <a:bodyPr/>
          <a:lstStyle/>
          <a:p>
            <a:r>
              <a:rPr lang="it-IT" altLang="it-IT" sz="2400" smtClean="0">
                <a:solidFill>
                  <a:schemeClr val="accent2"/>
                </a:solidFill>
              </a:rPr>
              <a:t>Andamento dei tornadoes più intensi in USA (WMO)</a:t>
            </a:r>
          </a:p>
        </p:txBody>
      </p:sp>
      <p:sp>
        <p:nvSpPr>
          <p:cNvPr id="249859" name="Segnaposto numero diapositiva 2"/>
          <p:cNvSpPr>
            <a:spLocks noGrp="1"/>
          </p:cNvSpPr>
          <p:nvPr>
            <p:ph type="sldNum" sz="quarter" idx="10"/>
          </p:nvPr>
        </p:nvSpPr>
        <p:spPr>
          <a:xfrm>
            <a:off x="9953625" y="152400"/>
            <a:ext cx="14319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7505EFC9-D6C3-4941-A583-D13A42615F42}" type="slidenum">
              <a:rPr lang="it-IT" altLang="it-IT" sz="1600" smtClean="0">
                <a:solidFill>
                  <a:srgbClr val="FF9900"/>
                </a:solidFill>
              </a:rPr>
              <a:pPr/>
              <a:t>39</a:t>
            </a:fld>
            <a:endParaRPr lang="it-IT" altLang="it-IT" sz="1600" smtClean="0">
              <a:solidFill>
                <a:srgbClr val="FF9900"/>
              </a:solidFill>
            </a:endParaRPr>
          </a:p>
        </p:txBody>
      </p:sp>
      <p:pic>
        <p:nvPicPr>
          <p:cNvPr id="249860" name="Picture 6" descr="EF3-EF5 Tornado Coun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81075"/>
            <a:ext cx="662463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1" name="Rettangolo 1"/>
          <p:cNvSpPr>
            <a:spLocks noChangeArrowheads="1"/>
          </p:cNvSpPr>
          <p:nvPr/>
        </p:nvSpPr>
        <p:spPr bwMode="auto">
          <a:xfrm>
            <a:off x="6804025" y="1430338"/>
            <a:ext cx="22685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en-US" altLang="it-IT"/>
              <a:t>The  chart  indicate there has not been trend in the frequency of the stronger tornadoes over the past 55 years.</a:t>
            </a:r>
            <a:endParaRPr lang="it-IT" altLang="it-IT"/>
          </a:p>
        </p:txBody>
      </p:sp>
      <p:sp>
        <p:nvSpPr>
          <p:cNvPr id="249862" name="CasellaDiTesto 5"/>
          <p:cNvSpPr txBox="1">
            <a:spLocks noChangeArrowheads="1"/>
          </p:cNvSpPr>
          <p:nvPr/>
        </p:nvSpPr>
        <p:spPr bwMode="auto">
          <a:xfrm>
            <a:off x="323850" y="6197600"/>
            <a:ext cx="8569325" cy="400050"/>
          </a:xfrm>
          <a:prstGeom prst="rect">
            <a:avLst/>
          </a:prstGeom>
          <a:solidFill>
            <a:srgbClr val="FFFF00"/>
          </a:solidFill>
          <a:ln w="28575">
            <a:solidFill>
              <a:schemeClr val="tx1"/>
            </a:solidFill>
            <a:miter lim="800000"/>
            <a:headEnd/>
            <a:tailEnd/>
          </a:ln>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a:t>Non c’è evidenza di legame con il Global Warming dal 1975 al 2000 </a:t>
            </a:r>
          </a:p>
        </p:txBody>
      </p:sp>
    </p:spTree>
    <p:extLst>
      <p:ext uri="{BB962C8B-B14F-4D97-AF65-F5344CB8AC3E}">
        <p14:creationId xmlns:p14="http://schemas.microsoft.com/office/powerpoint/2010/main" val="2830130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olo 1"/>
          <p:cNvSpPr>
            <a:spLocks noGrp="1"/>
          </p:cNvSpPr>
          <p:nvPr>
            <p:ph type="title"/>
          </p:nvPr>
        </p:nvSpPr>
        <p:spPr>
          <a:xfrm>
            <a:off x="719138" y="179388"/>
            <a:ext cx="8029575" cy="512762"/>
          </a:xfrm>
        </p:spPr>
        <p:txBody>
          <a:bodyPr/>
          <a:lstStyle/>
          <a:p>
            <a:r>
              <a:rPr lang="it-IT" altLang="it-IT" sz="3200" smtClean="0">
                <a:solidFill>
                  <a:srgbClr val="0033CC"/>
                </a:solidFill>
                <a:latin typeface="Times New Roman" pitchFamily="18" charset="0"/>
                <a:cs typeface="Times New Roman" pitchFamily="18" charset="0"/>
              </a:rPr>
              <a:t>Emissioni antropiche di CO</a:t>
            </a:r>
            <a:r>
              <a:rPr lang="it-IT" altLang="it-IT" sz="3200" baseline="-25000" smtClean="0">
                <a:solidFill>
                  <a:srgbClr val="0033CC"/>
                </a:solidFill>
                <a:latin typeface="Times New Roman" pitchFamily="18" charset="0"/>
                <a:cs typeface="Times New Roman" pitchFamily="18" charset="0"/>
              </a:rPr>
              <a:t>2</a:t>
            </a:r>
            <a:r>
              <a:rPr lang="it-IT" altLang="it-IT" sz="3200" smtClean="0">
                <a:solidFill>
                  <a:srgbClr val="0033CC"/>
                </a:solidFill>
                <a:latin typeface="Times New Roman" pitchFamily="18" charset="0"/>
                <a:cs typeface="Times New Roman" pitchFamily="18" charset="0"/>
              </a:rPr>
              <a:t> e clima globale</a:t>
            </a:r>
          </a:p>
        </p:txBody>
      </p:sp>
      <p:sp>
        <p:nvSpPr>
          <p:cNvPr id="114691" name="Segnaposto numero diapositiva 2"/>
          <p:cNvSpPr>
            <a:spLocks noGrp="1"/>
          </p:cNvSpPr>
          <p:nvPr>
            <p:ph type="sldNum" sz="quarter" idx="10"/>
          </p:nvPr>
        </p:nvSpPr>
        <p:spPr>
          <a:xfrm>
            <a:off x="7896225" y="152400"/>
            <a:ext cx="12033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53928AE7-7B73-49A4-B0CD-8DA20261AAB3}" type="slidenum">
              <a:rPr lang="it-IT" altLang="it-IT" sz="1600" smtClean="0">
                <a:solidFill>
                  <a:srgbClr val="FF9900"/>
                </a:solidFill>
              </a:rPr>
              <a:pPr/>
              <a:t>4</a:t>
            </a:fld>
            <a:endParaRPr lang="it-IT" altLang="it-IT" sz="1600" smtClean="0">
              <a:solidFill>
                <a:srgbClr val="FF9900"/>
              </a:solidFill>
            </a:endParaRPr>
          </a:p>
        </p:txBody>
      </p:sp>
      <p:sp>
        <p:nvSpPr>
          <p:cNvPr id="22533" name="Rettangolo 4"/>
          <p:cNvSpPr>
            <a:spLocks noChangeArrowheads="1"/>
          </p:cNvSpPr>
          <p:nvPr/>
        </p:nvSpPr>
        <p:spPr bwMode="auto">
          <a:xfrm>
            <a:off x="306388" y="981075"/>
            <a:ext cx="858678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algn="just">
              <a:spcBef>
                <a:spcPct val="0"/>
              </a:spcBef>
              <a:buFont typeface="Wingdings" pitchFamily="2" charset="2"/>
              <a:buChar char="Ø"/>
            </a:pPr>
            <a:r>
              <a:rPr lang="it-IT" altLang="it-IT" b="1" dirty="0">
                <a:solidFill>
                  <a:srgbClr val="3333CC"/>
                </a:solidFill>
                <a:cs typeface="Times New Roman" pitchFamily="18" charset="0"/>
              </a:rPr>
              <a:t>La CO</a:t>
            </a:r>
            <a:r>
              <a:rPr lang="it-IT" altLang="it-IT" b="1" baseline="-25000" dirty="0">
                <a:solidFill>
                  <a:srgbClr val="3333CC"/>
                </a:solidFill>
                <a:cs typeface="Times New Roman" pitchFamily="18" charset="0"/>
              </a:rPr>
              <a:t>2</a:t>
            </a:r>
            <a:r>
              <a:rPr lang="it-IT" altLang="it-IT" b="1" dirty="0">
                <a:solidFill>
                  <a:srgbClr val="3333CC"/>
                </a:solidFill>
                <a:cs typeface="Times New Roman" pitchFamily="18" charset="0"/>
              </a:rPr>
              <a:t>  emessa dai combustibili fossili </a:t>
            </a:r>
            <a:r>
              <a:rPr lang="it-IT" altLang="it-IT" b="1" dirty="0">
                <a:solidFill>
                  <a:srgbClr val="FF0000"/>
                </a:solidFill>
                <a:cs typeface="Times New Roman" pitchFamily="18" charset="0"/>
              </a:rPr>
              <a:t>è meno del 5% </a:t>
            </a:r>
            <a:r>
              <a:rPr lang="it-IT" altLang="it-IT" b="1" dirty="0">
                <a:solidFill>
                  <a:srgbClr val="3333CC"/>
                </a:solidFill>
                <a:cs typeface="Times New Roman" pitchFamily="18" charset="0"/>
              </a:rPr>
              <a:t>del totale immesso in atmosfera  (IPCC).</a:t>
            </a:r>
          </a:p>
          <a:p>
            <a:pPr algn="just">
              <a:spcBef>
                <a:spcPct val="0"/>
              </a:spcBef>
              <a:buFont typeface="Wingdings" pitchFamily="2" charset="2"/>
              <a:buChar char="Ø"/>
            </a:pPr>
            <a:endParaRPr lang="it-IT" altLang="it-IT" b="1" dirty="0">
              <a:solidFill>
                <a:srgbClr val="3333CC"/>
              </a:solidFill>
              <a:cs typeface="Times New Roman" pitchFamily="18" charset="0"/>
            </a:endParaRPr>
          </a:p>
          <a:p>
            <a:pPr algn="just">
              <a:spcBef>
                <a:spcPct val="0"/>
              </a:spcBef>
              <a:buFont typeface="Wingdings" pitchFamily="2" charset="2"/>
              <a:buChar char="Ø"/>
            </a:pPr>
            <a:endParaRPr lang="it-IT" altLang="it-IT" b="1" dirty="0">
              <a:solidFill>
                <a:srgbClr val="3333CC"/>
              </a:solidFill>
              <a:cs typeface="Times New Roman" pitchFamily="18" charset="0"/>
            </a:endParaRPr>
          </a:p>
          <a:p>
            <a:pPr algn="just">
              <a:spcBef>
                <a:spcPct val="0"/>
              </a:spcBef>
              <a:buFont typeface="Wingdings" pitchFamily="2" charset="2"/>
              <a:buChar char="Ø"/>
            </a:pPr>
            <a:r>
              <a:rPr lang="it-IT" altLang="it-IT" b="1" dirty="0">
                <a:solidFill>
                  <a:srgbClr val="3333CC"/>
                </a:solidFill>
                <a:cs typeface="Times New Roman" pitchFamily="18" charset="0"/>
              </a:rPr>
              <a:t>La CO</a:t>
            </a:r>
            <a:r>
              <a:rPr lang="it-IT" altLang="it-IT" b="1" baseline="-25000" dirty="0">
                <a:solidFill>
                  <a:srgbClr val="3333CC"/>
                </a:solidFill>
                <a:cs typeface="Times New Roman" pitchFamily="18" charset="0"/>
              </a:rPr>
              <a:t>2</a:t>
            </a:r>
            <a:r>
              <a:rPr lang="it-IT" altLang="it-IT" b="1" dirty="0">
                <a:solidFill>
                  <a:srgbClr val="3333CC"/>
                </a:solidFill>
                <a:cs typeface="Times New Roman" pitchFamily="18" charset="0"/>
              </a:rPr>
              <a:t>, ai livelli attuali di concentrazione in atmosfera (</a:t>
            </a:r>
            <a:r>
              <a:rPr lang="it-IT" altLang="it-IT" b="1" dirty="0">
                <a:solidFill>
                  <a:srgbClr val="FF0000"/>
                </a:solidFill>
                <a:cs typeface="Times New Roman" pitchFamily="18" charset="0"/>
              </a:rPr>
              <a:t>4 molecole ogni 10.000</a:t>
            </a:r>
            <a:r>
              <a:rPr lang="it-IT" altLang="it-IT" b="1" dirty="0">
                <a:solidFill>
                  <a:srgbClr val="3333CC"/>
                </a:solidFill>
                <a:cs typeface="Times New Roman" pitchFamily="18" charset="0"/>
              </a:rPr>
              <a:t>) è lontanissima dall</a:t>
            </a:r>
            <a:r>
              <a:rPr lang="it-IT" altLang="en-US" b="1" dirty="0">
                <a:solidFill>
                  <a:srgbClr val="3333CC"/>
                </a:solidFill>
                <a:cs typeface="Times New Roman" pitchFamily="18" charset="0"/>
              </a:rPr>
              <a:t>’</a:t>
            </a:r>
            <a:r>
              <a:rPr lang="it-IT" altLang="it-IT" b="1" dirty="0">
                <a:solidFill>
                  <a:srgbClr val="3333CC"/>
                </a:solidFill>
                <a:cs typeface="Times New Roman" pitchFamily="18" charset="0"/>
              </a:rPr>
              <a:t>essere un inquinante; essa può diventare pericolosa se in quantità tali da ridurre fortemente la presenza di O</a:t>
            </a:r>
            <a:r>
              <a:rPr lang="it-IT" altLang="it-IT" b="1" baseline="-25000" dirty="0">
                <a:solidFill>
                  <a:srgbClr val="3333CC"/>
                </a:solidFill>
                <a:cs typeface="Times New Roman" pitchFamily="18" charset="0"/>
              </a:rPr>
              <a:t>2</a:t>
            </a:r>
            <a:r>
              <a:rPr lang="it-IT" altLang="it-IT" b="1" dirty="0">
                <a:solidFill>
                  <a:srgbClr val="3333CC"/>
                </a:solidFill>
                <a:cs typeface="Times New Roman" pitchFamily="18" charset="0"/>
              </a:rPr>
              <a:t>. La CO</a:t>
            </a:r>
            <a:r>
              <a:rPr lang="it-IT" altLang="it-IT" b="1" baseline="-25000" dirty="0">
                <a:solidFill>
                  <a:srgbClr val="3333CC"/>
                </a:solidFill>
                <a:cs typeface="Times New Roman" pitchFamily="18" charset="0"/>
              </a:rPr>
              <a:t>2</a:t>
            </a:r>
            <a:r>
              <a:rPr lang="it-IT" altLang="it-IT" b="1" dirty="0">
                <a:solidFill>
                  <a:srgbClr val="3333CC"/>
                </a:solidFill>
                <a:cs typeface="Times New Roman" pitchFamily="18" charset="0"/>
              </a:rPr>
              <a:t> è un gas con effetto serra, ovvero essa  tende a trattenere il calore emesso per radiazione dalla superficie terrestre  che pertanto deve aumentare di temperatura per compensare il calore che arriva dal sole (vedi dopo).</a:t>
            </a:r>
          </a:p>
          <a:p>
            <a:pPr algn="just">
              <a:spcBef>
                <a:spcPct val="0"/>
              </a:spcBef>
              <a:buFont typeface="Wingdings" pitchFamily="2" charset="2"/>
              <a:buChar char="Ø"/>
            </a:pPr>
            <a:endParaRPr lang="it-IT" altLang="it-IT" b="1" dirty="0">
              <a:solidFill>
                <a:srgbClr val="3333CC"/>
              </a:solidFill>
              <a:cs typeface="Times New Roman" pitchFamily="18" charset="0"/>
            </a:endParaRPr>
          </a:p>
          <a:p>
            <a:pPr algn="just">
              <a:spcBef>
                <a:spcPct val="0"/>
              </a:spcBef>
              <a:buFont typeface="Wingdings" pitchFamily="2" charset="2"/>
              <a:buChar char="Ø"/>
            </a:pPr>
            <a:endParaRPr lang="it-IT" altLang="it-IT" b="1" dirty="0">
              <a:solidFill>
                <a:srgbClr val="3333CC"/>
              </a:solidFill>
              <a:cs typeface="Times New Roman" pitchFamily="18" charset="0"/>
            </a:endParaRPr>
          </a:p>
          <a:p>
            <a:pPr algn="just">
              <a:spcBef>
                <a:spcPct val="0"/>
              </a:spcBef>
              <a:buFont typeface="Wingdings" pitchFamily="2" charset="2"/>
              <a:buChar char="Ø"/>
            </a:pPr>
            <a:r>
              <a:rPr lang="it-IT" altLang="it-IT" b="1" dirty="0">
                <a:solidFill>
                  <a:srgbClr val="3333CC"/>
                </a:solidFill>
                <a:cs typeface="Times New Roman" pitchFamily="18" charset="0"/>
              </a:rPr>
              <a:t>La CO</a:t>
            </a:r>
            <a:r>
              <a:rPr lang="it-IT" altLang="it-IT" b="1" baseline="-25000" dirty="0">
                <a:solidFill>
                  <a:srgbClr val="3333CC"/>
                </a:solidFill>
                <a:cs typeface="Times New Roman" pitchFamily="18" charset="0"/>
              </a:rPr>
              <a:t>2</a:t>
            </a:r>
            <a:r>
              <a:rPr lang="it-IT" altLang="it-IT" b="1" dirty="0">
                <a:solidFill>
                  <a:srgbClr val="3333CC"/>
                </a:solidFill>
                <a:cs typeface="Times New Roman" pitchFamily="18" charset="0"/>
              </a:rPr>
              <a:t> è un potente fertilizzante di tutta la biosfera. Si sta ora assistendo a un processo di rinverdimento di tutto il globo terrestre, probabilmente conseguente l’aumento di concentrazione di CO</a:t>
            </a:r>
            <a:r>
              <a:rPr lang="it-IT" altLang="it-IT" b="1" baseline="-25000" dirty="0">
                <a:solidFill>
                  <a:srgbClr val="3333CC"/>
                </a:solidFill>
                <a:cs typeface="Times New Roman" pitchFamily="18" charset="0"/>
              </a:rPr>
              <a:t>2</a:t>
            </a:r>
            <a:r>
              <a:rPr lang="it-IT" altLang="it-IT" b="1" dirty="0">
                <a:solidFill>
                  <a:srgbClr val="3333CC"/>
                </a:solidFill>
                <a:cs typeface="Times New Roman" pitchFamily="18" charset="0"/>
              </a:rPr>
              <a:t> in atmosfera.</a:t>
            </a:r>
          </a:p>
        </p:txBody>
      </p:sp>
    </p:spTree>
    <p:extLst>
      <p:ext uri="{BB962C8B-B14F-4D97-AF65-F5344CB8AC3E}">
        <p14:creationId xmlns:p14="http://schemas.microsoft.com/office/powerpoint/2010/main" val="2299793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fade">
                                      <p:cBhvr>
                                        <p:cTn id="7" dur="500"/>
                                        <p:tgtEl>
                                          <p:spTgt spid="225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3">
                                            <p:txEl>
                                              <p:pRg st="3" end="3"/>
                                            </p:txEl>
                                          </p:spTgt>
                                        </p:tgtEl>
                                        <p:attrNameLst>
                                          <p:attrName>style.visibility</p:attrName>
                                        </p:attrNameLst>
                                      </p:cBhvr>
                                      <p:to>
                                        <p:strVal val="visible"/>
                                      </p:to>
                                    </p:set>
                                    <p:animEffect transition="in" filter="fade">
                                      <p:cBhvr>
                                        <p:cTn id="12" dur="500"/>
                                        <p:tgtEl>
                                          <p:spTgt spid="2253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3">
                                            <p:txEl>
                                              <p:pRg st="6" end="6"/>
                                            </p:txEl>
                                          </p:spTgt>
                                        </p:tgtEl>
                                        <p:attrNameLst>
                                          <p:attrName>style.visibility</p:attrName>
                                        </p:attrNameLst>
                                      </p:cBhvr>
                                      <p:to>
                                        <p:strVal val="visible"/>
                                      </p:to>
                                    </p:set>
                                    <p:animEffect transition="in" filter="fade">
                                      <p:cBhvr>
                                        <p:cTn id="17" dur="500"/>
                                        <p:tgtEl>
                                          <p:spTgt spid="225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egnaposto numero diapositiva 1"/>
          <p:cNvSpPr>
            <a:spLocks noGrp="1"/>
          </p:cNvSpPr>
          <p:nvPr>
            <p:ph type="sldNum" sz="quarter" idx="10"/>
          </p:nvPr>
        </p:nvSpPr>
        <p:spPr>
          <a:xfrm>
            <a:off x="7667625" y="152400"/>
            <a:ext cx="14319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211C372B-6348-4167-9181-ABA100F27248}" type="slidenum">
              <a:rPr lang="it-IT" altLang="it-IT" sz="1600" smtClean="0">
                <a:solidFill>
                  <a:srgbClr val="FF9900"/>
                </a:solidFill>
              </a:rPr>
              <a:pPr/>
              <a:t>40</a:t>
            </a:fld>
            <a:endParaRPr lang="it-IT" altLang="it-IT" sz="1600" smtClean="0">
              <a:solidFill>
                <a:srgbClr val="FF9900"/>
              </a:solidFill>
            </a:endParaRPr>
          </a:p>
        </p:txBody>
      </p:sp>
      <p:pic>
        <p:nvPicPr>
          <p:cNvPr id="2529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268413"/>
            <a:ext cx="5322888" cy="482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2932" name="CasellaDiTesto 2"/>
          <p:cNvSpPr txBox="1">
            <a:spLocks noChangeArrowheads="1"/>
          </p:cNvSpPr>
          <p:nvPr/>
        </p:nvSpPr>
        <p:spPr bwMode="auto">
          <a:xfrm>
            <a:off x="792163" y="82550"/>
            <a:ext cx="821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2800">
                <a:solidFill>
                  <a:srgbClr val="0033CC"/>
                </a:solidFill>
              </a:rPr>
              <a:t>Il parossismo mediatico sugli eventi estremi</a:t>
            </a:r>
          </a:p>
        </p:txBody>
      </p:sp>
    </p:spTree>
    <p:extLst>
      <p:ext uri="{BB962C8B-B14F-4D97-AF65-F5344CB8AC3E}">
        <p14:creationId xmlns:p14="http://schemas.microsoft.com/office/powerpoint/2010/main" val="34632977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spect="1" noChangeArrowheads="1"/>
          </p:cNvSpPr>
          <p:nvPr>
            <p:ph type="title" idx="4294967295"/>
          </p:nvPr>
        </p:nvSpPr>
        <p:spPr>
          <a:xfrm>
            <a:off x="647700" y="215900"/>
            <a:ext cx="7812088" cy="620713"/>
          </a:xfrm>
        </p:spPr>
        <p:txBody>
          <a:bodyPr/>
          <a:lstStyle/>
          <a:p>
            <a:pPr algn="ctr"/>
            <a:r>
              <a:rPr lang="it-IT" altLang="it-IT" sz="3600" smtClean="0">
                <a:solidFill>
                  <a:schemeClr val="accent2"/>
                </a:solidFill>
              </a:rPr>
              <a:t>Mitigazione    o    Adattamento</a:t>
            </a:r>
          </a:p>
        </p:txBody>
      </p:sp>
      <p:sp>
        <p:nvSpPr>
          <p:cNvPr id="71684" name="Rectangle 4"/>
          <p:cNvSpPr>
            <a:spLocks noGrp="1" noChangeArrowheads="1"/>
          </p:cNvSpPr>
          <p:nvPr>
            <p:ph type="body" sz="half" idx="4294967295"/>
          </p:nvPr>
        </p:nvSpPr>
        <p:spPr>
          <a:xfrm>
            <a:off x="250825" y="908050"/>
            <a:ext cx="4471988" cy="4953000"/>
          </a:xfrm>
        </p:spPr>
        <p:txBody>
          <a:bodyPr/>
          <a:lstStyle/>
          <a:p>
            <a:pPr marL="0" indent="0"/>
            <a:r>
              <a:rPr lang="it-IT" altLang="it-IT" sz="2800" b="1" smtClean="0">
                <a:solidFill>
                  <a:schemeClr val="accent2"/>
                </a:solidFill>
              </a:rPr>
              <a:t>	</a:t>
            </a:r>
            <a:r>
              <a:rPr lang="it-IT" altLang="it-IT" sz="3200" b="1" smtClean="0">
                <a:solidFill>
                  <a:srgbClr val="FF0000"/>
                </a:solidFill>
              </a:rPr>
              <a:t>Mitigazione</a:t>
            </a:r>
          </a:p>
          <a:p>
            <a:pPr marL="0" indent="0"/>
            <a:r>
              <a:rPr lang="it-IT" altLang="it-IT" sz="2800" b="1" smtClean="0">
                <a:solidFill>
                  <a:schemeClr val="accent2"/>
                </a:solidFill>
              </a:rPr>
              <a:t>Se la causa fosse naturale è inefficace. </a:t>
            </a:r>
          </a:p>
          <a:p>
            <a:pPr marL="0" indent="0"/>
            <a:endParaRPr lang="it-IT" altLang="it-IT" sz="2800" b="1" smtClean="0">
              <a:solidFill>
                <a:schemeClr val="accent2"/>
              </a:solidFill>
            </a:endParaRPr>
          </a:p>
          <a:p>
            <a:pPr marL="0" indent="0"/>
            <a:r>
              <a:rPr lang="it-IT" altLang="it-IT" sz="2800" b="1" smtClean="0">
                <a:solidFill>
                  <a:schemeClr val="accent2"/>
                </a:solidFill>
              </a:rPr>
              <a:t>Scientificamente non si è certi che sia la CO</a:t>
            </a:r>
            <a:r>
              <a:rPr lang="it-IT" altLang="it-IT" sz="2800" b="1" baseline="-25000" smtClean="0">
                <a:solidFill>
                  <a:schemeClr val="accent2"/>
                </a:solidFill>
              </a:rPr>
              <a:t>2</a:t>
            </a:r>
            <a:r>
              <a:rPr lang="it-IT" altLang="it-IT" sz="2800" b="1" smtClean="0">
                <a:solidFill>
                  <a:schemeClr val="accent2"/>
                </a:solidFill>
              </a:rPr>
              <a:t> antropica responsabile.</a:t>
            </a:r>
          </a:p>
          <a:p>
            <a:pPr marL="0" indent="0"/>
            <a:endParaRPr lang="it-IT" altLang="it-IT" sz="2800" b="1" smtClean="0">
              <a:solidFill>
                <a:schemeClr val="accent2"/>
              </a:solidFill>
            </a:endParaRPr>
          </a:p>
          <a:p>
            <a:pPr marL="0" indent="0"/>
            <a:r>
              <a:rPr lang="it-IT" altLang="it-IT" sz="2800" b="1" smtClean="0">
                <a:solidFill>
                  <a:schemeClr val="accent2"/>
                </a:solidFill>
              </a:rPr>
              <a:t>Se anche lo fosse, deve essere universalmente perseguita (pericolo della delocalizzazione).</a:t>
            </a:r>
          </a:p>
        </p:txBody>
      </p:sp>
      <p:sp>
        <p:nvSpPr>
          <p:cNvPr id="71685" name="Rectangle 5"/>
          <p:cNvSpPr>
            <a:spLocks noGrp="1" noChangeArrowheads="1"/>
          </p:cNvSpPr>
          <p:nvPr>
            <p:ph type="body" sz="half" idx="4294967295"/>
          </p:nvPr>
        </p:nvSpPr>
        <p:spPr>
          <a:xfrm>
            <a:off x="4910138" y="836613"/>
            <a:ext cx="4038600" cy="4953000"/>
          </a:xfrm>
        </p:spPr>
        <p:txBody>
          <a:bodyPr/>
          <a:lstStyle/>
          <a:p>
            <a:pPr marL="0" indent="0"/>
            <a:r>
              <a:rPr lang="it-IT" altLang="it-IT" sz="2400" b="1" smtClean="0">
                <a:solidFill>
                  <a:schemeClr val="accent2"/>
                </a:solidFill>
              </a:rPr>
              <a:t> </a:t>
            </a:r>
            <a:r>
              <a:rPr lang="it-IT" altLang="it-IT" sz="3200" b="1" smtClean="0">
                <a:solidFill>
                  <a:srgbClr val="FF0000"/>
                </a:solidFill>
              </a:rPr>
              <a:t>Adattamento</a:t>
            </a:r>
          </a:p>
          <a:p>
            <a:pPr marL="0" indent="0"/>
            <a:r>
              <a:rPr lang="it-IT" altLang="it-IT" sz="2800" b="1" smtClean="0">
                <a:solidFill>
                  <a:schemeClr val="accent2"/>
                </a:solidFill>
              </a:rPr>
              <a:t>E’ valida sia che la causa sia naturale che antropica. </a:t>
            </a:r>
          </a:p>
          <a:p>
            <a:pPr marL="0" indent="0"/>
            <a:endParaRPr lang="it-IT" altLang="it-IT" sz="2800" b="1" smtClean="0">
              <a:solidFill>
                <a:schemeClr val="accent2"/>
              </a:solidFill>
            </a:endParaRPr>
          </a:p>
          <a:p>
            <a:pPr marL="0" indent="0"/>
            <a:r>
              <a:rPr lang="it-IT" altLang="it-IT" sz="2800" b="1" smtClean="0">
                <a:solidFill>
                  <a:schemeClr val="accent2"/>
                </a:solidFill>
              </a:rPr>
              <a:t>La sua efficacia è tecnicamente certa.</a:t>
            </a:r>
          </a:p>
          <a:p>
            <a:pPr marL="0" indent="0"/>
            <a:endParaRPr lang="it-IT" altLang="it-IT" sz="2800" b="1" smtClean="0">
              <a:solidFill>
                <a:schemeClr val="accent2"/>
              </a:solidFill>
            </a:endParaRPr>
          </a:p>
          <a:p>
            <a:pPr marL="0" indent="0"/>
            <a:r>
              <a:rPr lang="it-IT" altLang="it-IT" sz="2800" b="1" smtClean="0">
                <a:solidFill>
                  <a:schemeClr val="accent2"/>
                </a:solidFill>
              </a:rPr>
              <a:t>E’ valida anche se unilaterale.</a:t>
            </a:r>
          </a:p>
          <a:p>
            <a:pPr marL="0" indent="0"/>
            <a:endParaRPr lang="it-IT" altLang="it-IT" sz="2800" b="1" smtClean="0">
              <a:solidFill>
                <a:schemeClr val="accent2"/>
              </a:solidFill>
            </a:endParaRPr>
          </a:p>
        </p:txBody>
      </p:sp>
      <p:sp>
        <p:nvSpPr>
          <p:cNvPr id="264197" name="AutoShape 6">
            <a:hlinkClick r:id="rId2" action="ppaction://hlinksldjump" highlightClick="1"/>
          </p:cNvPr>
          <p:cNvSpPr>
            <a:spLocks noChangeArrowheads="1"/>
          </p:cNvSpPr>
          <p:nvPr/>
        </p:nvSpPr>
        <p:spPr bwMode="auto">
          <a:xfrm>
            <a:off x="8731250" y="6092825"/>
            <a:ext cx="412750" cy="504825"/>
          </a:xfrm>
          <a:prstGeom prst="actionButtonForwardNext">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endParaRPr lang="it-IT" altLang="it-IT" sz="2400">
              <a:solidFill>
                <a:srgbClr val="000000"/>
              </a:solidFill>
            </a:endParaRPr>
          </a:p>
        </p:txBody>
      </p:sp>
    </p:spTree>
    <p:extLst>
      <p:ext uri="{BB962C8B-B14F-4D97-AF65-F5344CB8AC3E}">
        <p14:creationId xmlns:p14="http://schemas.microsoft.com/office/powerpoint/2010/main" val="1544241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4">
                                            <p:txEl>
                                              <p:pRg st="1" end="1"/>
                                            </p:txEl>
                                          </p:spTgt>
                                        </p:tgtEl>
                                        <p:attrNameLst>
                                          <p:attrName>style.visibility</p:attrName>
                                        </p:attrNameLst>
                                      </p:cBhvr>
                                      <p:to>
                                        <p:strVal val="visible"/>
                                      </p:to>
                                    </p:set>
                                    <p:anim calcmode="lin" valueType="num">
                                      <p:cBhvr additive="base">
                                        <p:cTn id="7" dur="500" fill="hold"/>
                                        <p:tgtEl>
                                          <p:spTgt spid="7168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685">
                                            <p:txEl>
                                              <p:pRg st="1" end="1"/>
                                            </p:txEl>
                                          </p:spTgt>
                                        </p:tgtEl>
                                        <p:attrNameLst>
                                          <p:attrName>style.visibility</p:attrName>
                                        </p:attrNameLst>
                                      </p:cBhvr>
                                      <p:to>
                                        <p:strVal val="visible"/>
                                      </p:to>
                                    </p:set>
                                    <p:anim calcmode="lin" valueType="num">
                                      <p:cBhvr additive="base">
                                        <p:cTn id="13" dur="500" fill="hold"/>
                                        <p:tgtEl>
                                          <p:spTgt spid="716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684">
                                            <p:txEl>
                                              <p:pRg st="3" end="3"/>
                                            </p:txEl>
                                          </p:spTgt>
                                        </p:tgtEl>
                                        <p:attrNameLst>
                                          <p:attrName>style.visibility</p:attrName>
                                        </p:attrNameLst>
                                      </p:cBhvr>
                                      <p:to>
                                        <p:strVal val="visible"/>
                                      </p:to>
                                    </p:set>
                                    <p:anim calcmode="lin" valueType="num">
                                      <p:cBhvr additive="base">
                                        <p:cTn id="19" dur="500" fill="hold"/>
                                        <p:tgtEl>
                                          <p:spTgt spid="716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685">
                                            <p:txEl>
                                              <p:pRg st="3" end="3"/>
                                            </p:txEl>
                                          </p:spTgt>
                                        </p:tgtEl>
                                        <p:attrNameLst>
                                          <p:attrName>style.visibility</p:attrName>
                                        </p:attrNameLst>
                                      </p:cBhvr>
                                      <p:to>
                                        <p:strVal val="visible"/>
                                      </p:to>
                                    </p:set>
                                    <p:anim calcmode="lin" valueType="num">
                                      <p:cBhvr additive="base">
                                        <p:cTn id="25" dur="500" fill="hold"/>
                                        <p:tgtEl>
                                          <p:spTgt spid="7168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684">
                                            <p:txEl>
                                              <p:pRg st="5" end="5"/>
                                            </p:txEl>
                                          </p:spTgt>
                                        </p:tgtEl>
                                        <p:attrNameLst>
                                          <p:attrName>style.visibility</p:attrName>
                                        </p:attrNameLst>
                                      </p:cBhvr>
                                      <p:to>
                                        <p:strVal val="visible"/>
                                      </p:to>
                                    </p:set>
                                    <p:anim calcmode="lin" valueType="num">
                                      <p:cBhvr additive="base">
                                        <p:cTn id="31" dur="500" fill="hold"/>
                                        <p:tgtEl>
                                          <p:spTgt spid="7168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1685">
                                            <p:txEl>
                                              <p:pRg st="5" end="5"/>
                                            </p:txEl>
                                          </p:spTgt>
                                        </p:tgtEl>
                                        <p:attrNameLst>
                                          <p:attrName>style.visibility</p:attrName>
                                        </p:attrNameLst>
                                      </p:cBhvr>
                                      <p:to>
                                        <p:strVal val="visible"/>
                                      </p:to>
                                    </p:set>
                                    <p:anim calcmode="lin" valueType="num">
                                      <p:cBhvr additive="base">
                                        <p:cTn id="37" dur="500" fill="hold"/>
                                        <p:tgtEl>
                                          <p:spTgt spid="7168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olo 1"/>
          <p:cNvSpPr>
            <a:spLocks noGrp="1"/>
          </p:cNvSpPr>
          <p:nvPr>
            <p:ph type="title"/>
          </p:nvPr>
        </p:nvSpPr>
        <p:spPr>
          <a:xfrm>
            <a:off x="719138" y="0"/>
            <a:ext cx="8316912" cy="620713"/>
          </a:xfrm>
        </p:spPr>
        <p:txBody>
          <a:bodyPr/>
          <a:lstStyle/>
          <a:p>
            <a:r>
              <a:rPr lang="it-IT" altLang="it-IT" sz="3200" dirty="0" err="1" smtClean="0">
                <a:solidFill>
                  <a:srgbClr val="0033CC"/>
                </a:solidFill>
              </a:rPr>
              <a:t>Copenhagen</a:t>
            </a:r>
            <a:r>
              <a:rPr lang="it-IT" altLang="it-IT" sz="3200" dirty="0" smtClean="0">
                <a:solidFill>
                  <a:srgbClr val="0033CC"/>
                </a:solidFill>
              </a:rPr>
              <a:t> </a:t>
            </a:r>
            <a:r>
              <a:rPr lang="it-IT" altLang="it-IT" sz="3200" dirty="0" err="1" smtClean="0">
                <a:solidFill>
                  <a:srgbClr val="0033CC"/>
                </a:solidFill>
              </a:rPr>
              <a:t>Consensus</a:t>
            </a:r>
            <a:r>
              <a:rPr lang="it-IT" altLang="it-IT" sz="3200" dirty="0" smtClean="0">
                <a:solidFill>
                  <a:srgbClr val="0033CC"/>
                </a:solidFill>
              </a:rPr>
              <a:t> Center </a:t>
            </a:r>
            <a:r>
              <a:rPr lang="it-IT" altLang="it-IT" sz="1800" dirty="0" smtClean="0">
                <a:solidFill>
                  <a:srgbClr val="0033CC"/>
                </a:solidFill>
              </a:rPr>
              <a:t>(B. </a:t>
            </a:r>
            <a:r>
              <a:rPr lang="it-IT" altLang="it-IT" sz="1800" dirty="0" err="1" smtClean="0">
                <a:solidFill>
                  <a:srgbClr val="0033CC"/>
                </a:solidFill>
              </a:rPr>
              <a:t>Lomborg</a:t>
            </a:r>
            <a:r>
              <a:rPr lang="it-IT" altLang="it-IT" sz="1800" dirty="0" smtClean="0">
                <a:solidFill>
                  <a:srgbClr val="0033CC"/>
                </a:solidFill>
              </a:rPr>
              <a:t>)</a:t>
            </a:r>
            <a:br>
              <a:rPr lang="it-IT" altLang="it-IT" sz="1800" dirty="0" smtClean="0">
                <a:solidFill>
                  <a:srgbClr val="0033CC"/>
                </a:solidFill>
              </a:rPr>
            </a:br>
            <a:endParaRPr lang="it-IT" altLang="it-IT" sz="1800" dirty="0" smtClean="0">
              <a:solidFill>
                <a:srgbClr val="0033CC"/>
              </a:solidFill>
            </a:endParaRPr>
          </a:p>
        </p:txBody>
      </p:sp>
      <p:sp>
        <p:nvSpPr>
          <p:cNvPr id="275459" name="Segnaposto numero diapositiva 3"/>
          <p:cNvSpPr>
            <a:spLocks noGrp="1"/>
          </p:cNvSpPr>
          <p:nvPr>
            <p:ph type="sldNum" sz="quarter" idx="10"/>
          </p:nvPr>
        </p:nvSpPr>
        <p:spPr>
          <a:xfrm>
            <a:off x="7667625" y="152400"/>
            <a:ext cx="14319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497A1795-FE76-44EA-B373-CC3503C172BC}" type="slidenum">
              <a:rPr lang="it-IT" altLang="it-IT" sz="1600" smtClean="0">
                <a:solidFill>
                  <a:srgbClr val="FF9900"/>
                </a:solidFill>
              </a:rPr>
              <a:pPr/>
              <a:t>42</a:t>
            </a:fld>
            <a:endParaRPr lang="it-IT" altLang="it-IT" sz="1600" smtClean="0">
              <a:solidFill>
                <a:srgbClr val="FF9900"/>
              </a:solidFill>
            </a:endParaRPr>
          </a:p>
        </p:txBody>
      </p:sp>
      <p:sp>
        <p:nvSpPr>
          <p:cNvPr id="275460" name="Rettangolo 4"/>
          <p:cNvSpPr>
            <a:spLocks noChangeArrowheads="1"/>
          </p:cNvSpPr>
          <p:nvPr/>
        </p:nvSpPr>
        <p:spPr bwMode="auto">
          <a:xfrm>
            <a:off x="323850" y="1116013"/>
            <a:ext cx="84074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buFont typeface="Wingdings" pitchFamily="2" charset="2"/>
              <a:buChar char="Ø"/>
            </a:pPr>
            <a:r>
              <a:rPr lang="it-IT" altLang="it-IT" sz="2400">
                <a:solidFill>
                  <a:srgbClr val="0033CC"/>
                </a:solidFill>
              </a:rPr>
              <a:t>We work with some of the world's top economists (including 7 Nobel Laureates) to research and publish the smartest solutions to global challenges. Through social, economic and environmental benefit-cost research, we show policymakers and philanthropists how to do the most good for each dollar spent. </a:t>
            </a:r>
          </a:p>
          <a:p>
            <a:pPr>
              <a:buFont typeface="Wingdings" pitchFamily="2" charset="2"/>
              <a:buChar char="Ø"/>
            </a:pPr>
            <a:endParaRPr lang="en-US" altLang="it-IT" sz="2400">
              <a:solidFill>
                <a:srgbClr val="0033CC"/>
              </a:solidFill>
            </a:endParaRPr>
          </a:p>
          <a:p>
            <a:pPr>
              <a:buFont typeface="Wingdings" pitchFamily="2" charset="2"/>
              <a:buChar char="Ø"/>
            </a:pPr>
            <a:r>
              <a:rPr lang="en-US" altLang="it-IT" sz="2400">
                <a:solidFill>
                  <a:srgbClr val="0033CC"/>
                </a:solidFill>
              </a:rPr>
              <a:t>The Copenhagen Consensus is solutions-oriented, and our approach improves knowledge and gives an overview of research and facts within a given problem, which means that the prioritization is based on evidence. We host forums in which the topics are debated and a final consensus is reached.  </a:t>
            </a:r>
            <a:endParaRPr lang="it-IT" altLang="it-IT" sz="2400">
              <a:solidFill>
                <a:srgbClr val="0033CC"/>
              </a:solidFill>
            </a:endParaRPr>
          </a:p>
          <a:p>
            <a:endParaRPr lang="it-IT" altLang="it-IT" sz="2400">
              <a:solidFill>
                <a:srgbClr val="0033CC"/>
              </a:solidFill>
            </a:endParaRPr>
          </a:p>
        </p:txBody>
      </p:sp>
    </p:spTree>
    <p:extLst>
      <p:ext uri="{BB962C8B-B14F-4D97-AF65-F5344CB8AC3E}">
        <p14:creationId xmlns:p14="http://schemas.microsoft.com/office/powerpoint/2010/main" val="3937733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olo 1"/>
          <p:cNvSpPr>
            <a:spLocks noGrp="1"/>
          </p:cNvSpPr>
          <p:nvPr>
            <p:ph type="title"/>
          </p:nvPr>
        </p:nvSpPr>
        <p:spPr>
          <a:xfrm>
            <a:off x="719138" y="-27384"/>
            <a:ext cx="8280400" cy="657225"/>
          </a:xfrm>
        </p:spPr>
        <p:txBody>
          <a:bodyPr/>
          <a:lstStyle/>
          <a:p>
            <a:r>
              <a:rPr lang="it-IT" altLang="it-IT" sz="3200" dirty="0" err="1" smtClean="0">
                <a:solidFill>
                  <a:srgbClr val="0033CC"/>
                </a:solidFill>
              </a:rPr>
              <a:t>Copenahagen</a:t>
            </a:r>
            <a:r>
              <a:rPr lang="it-IT" altLang="it-IT" sz="3200" dirty="0" smtClean="0">
                <a:solidFill>
                  <a:srgbClr val="0033CC"/>
                </a:solidFill>
              </a:rPr>
              <a:t> </a:t>
            </a:r>
            <a:r>
              <a:rPr lang="it-IT" altLang="it-IT" sz="3200" dirty="0" err="1" smtClean="0">
                <a:solidFill>
                  <a:srgbClr val="0033CC"/>
                </a:solidFill>
              </a:rPr>
              <a:t>Consensus</a:t>
            </a:r>
            <a:r>
              <a:rPr lang="it-IT" altLang="it-IT" sz="3200" dirty="0" smtClean="0">
                <a:solidFill>
                  <a:srgbClr val="0033CC"/>
                </a:solidFill>
              </a:rPr>
              <a:t> Center </a:t>
            </a:r>
            <a:r>
              <a:rPr lang="it-IT" altLang="it-IT" sz="3200" dirty="0">
                <a:solidFill>
                  <a:srgbClr val="0033CC"/>
                </a:solidFill>
              </a:rPr>
              <a:t/>
            </a:r>
            <a:br>
              <a:rPr lang="it-IT" altLang="it-IT" sz="3200" dirty="0">
                <a:solidFill>
                  <a:srgbClr val="0033CC"/>
                </a:solidFill>
              </a:rPr>
            </a:br>
            <a:r>
              <a:rPr lang="it-IT" altLang="it-IT" sz="1800" dirty="0">
                <a:solidFill>
                  <a:srgbClr val="0033CC"/>
                </a:solidFill>
              </a:rPr>
              <a:t>(B. </a:t>
            </a:r>
            <a:r>
              <a:rPr lang="it-IT" altLang="it-IT" sz="1800" dirty="0" err="1" smtClean="0">
                <a:solidFill>
                  <a:srgbClr val="0033CC"/>
                </a:solidFill>
              </a:rPr>
              <a:t>Lomborg</a:t>
            </a:r>
            <a:r>
              <a:rPr lang="it-IT" altLang="it-IT" sz="1800" dirty="0" smtClean="0">
                <a:solidFill>
                  <a:srgbClr val="0033CC"/>
                </a:solidFill>
              </a:rPr>
              <a:t> 2015)</a:t>
            </a:r>
          </a:p>
        </p:txBody>
      </p:sp>
      <p:sp>
        <p:nvSpPr>
          <p:cNvPr id="276483" name="Segnaposto numero diapositiva 3"/>
          <p:cNvSpPr>
            <a:spLocks noGrp="1"/>
          </p:cNvSpPr>
          <p:nvPr>
            <p:ph type="sldNum" sz="quarter" idx="10"/>
          </p:nvPr>
        </p:nvSpPr>
        <p:spPr>
          <a:xfrm>
            <a:off x="7667625" y="152400"/>
            <a:ext cx="14319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7B42CF8F-9403-45FE-894D-B35E4C48AC98}" type="slidenum">
              <a:rPr lang="it-IT" altLang="it-IT" sz="1600" smtClean="0">
                <a:solidFill>
                  <a:srgbClr val="FF9900"/>
                </a:solidFill>
              </a:rPr>
              <a:pPr/>
              <a:t>43</a:t>
            </a:fld>
            <a:endParaRPr lang="it-IT" altLang="it-IT" sz="1600" smtClean="0">
              <a:solidFill>
                <a:srgbClr val="FF9900"/>
              </a:solidFill>
            </a:endParaRPr>
          </a:p>
        </p:txBody>
      </p:sp>
      <p:sp>
        <p:nvSpPr>
          <p:cNvPr id="103431" name="Text Box 7"/>
          <p:cNvSpPr txBox="1">
            <a:spLocks noChangeArrowheads="1"/>
          </p:cNvSpPr>
          <p:nvPr/>
        </p:nvSpPr>
        <p:spPr bwMode="auto">
          <a:xfrm>
            <a:off x="306388" y="1241425"/>
            <a:ext cx="86931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ctr"/>
            <a:r>
              <a:rPr lang="it-IT" altLang="it-IT">
                <a:solidFill>
                  <a:srgbClr val="0033CC"/>
                </a:solidFill>
              </a:rPr>
              <a:t>WHAT ARE THE BEST TARGETS TO COMBAT CLIMATE CHANGE?</a:t>
            </a:r>
          </a:p>
          <a:p>
            <a:endParaRPr lang="it-IT" altLang="it-IT">
              <a:solidFill>
                <a:srgbClr val="0033CC"/>
              </a:solidFill>
            </a:endParaRPr>
          </a:p>
          <a:p>
            <a:pPr>
              <a:buFontTx/>
              <a:buChar char="•"/>
            </a:pPr>
            <a:r>
              <a:rPr lang="it-IT" altLang="it-IT">
                <a:solidFill>
                  <a:srgbClr val="0033CC"/>
                </a:solidFill>
              </a:rPr>
              <a:t> </a:t>
            </a:r>
            <a:r>
              <a:rPr lang="it-IT" altLang="it-IT" i="1">
                <a:solidFill>
                  <a:srgbClr val="0033CC"/>
                </a:solidFill>
              </a:rPr>
              <a:t>Invest 0.5% of GDP in </a:t>
            </a:r>
            <a:r>
              <a:rPr lang="it-IT" altLang="it-IT" i="1" u="sng">
                <a:solidFill>
                  <a:srgbClr val="FF0000"/>
                </a:solidFill>
              </a:rPr>
              <a:t>energy technology R&amp;D </a:t>
            </a:r>
            <a:r>
              <a:rPr lang="it-IT" altLang="it-IT" i="1">
                <a:solidFill>
                  <a:srgbClr val="0033CC"/>
                </a:solidFill>
              </a:rPr>
              <a:t>which will return $11 dollars for every dollar spent.</a:t>
            </a:r>
          </a:p>
          <a:p>
            <a:pPr>
              <a:buFontTx/>
              <a:buChar char="•"/>
            </a:pPr>
            <a:r>
              <a:rPr lang="it-IT" altLang="it-IT" i="1">
                <a:solidFill>
                  <a:srgbClr val="0033CC"/>
                </a:solidFill>
              </a:rPr>
              <a:t> Invest 0.05% of GDP in </a:t>
            </a:r>
            <a:r>
              <a:rPr lang="it-IT" altLang="it-IT" i="1" u="sng">
                <a:solidFill>
                  <a:srgbClr val="FF0000"/>
                </a:solidFill>
              </a:rPr>
              <a:t>adaptation</a:t>
            </a:r>
            <a:r>
              <a:rPr lang="it-IT" altLang="it-IT" i="1">
                <a:solidFill>
                  <a:srgbClr val="0033CC"/>
                </a:solidFill>
              </a:rPr>
              <a:t> which contains both highly specific location based benefits and costs but benefits should greatly outweigh costs.</a:t>
            </a:r>
          </a:p>
          <a:p>
            <a:endParaRPr lang="it-IT" altLang="it-IT" i="1">
              <a:solidFill>
                <a:srgbClr val="0033CC"/>
              </a:solidFill>
            </a:endParaRPr>
          </a:p>
          <a:p>
            <a:pPr algn="ctr"/>
            <a:r>
              <a:rPr lang="it-IT" altLang="it-IT">
                <a:solidFill>
                  <a:srgbClr val="0033CC"/>
                </a:solidFill>
              </a:rPr>
              <a:t>AND POOR TARGETS?</a:t>
            </a:r>
          </a:p>
          <a:p>
            <a:endParaRPr lang="it-IT" altLang="it-IT">
              <a:solidFill>
                <a:srgbClr val="0033CC"/>
              </a:solidFill>
            </a:endParaRPr>
          </a:p>
          <a:p>
            <a:pPr>
              <a:buFontTx/>
              <a:buChar char="•"/>
            </a:pPr>
            <a:r>
              <a:rPr lang="it-IT" altLang="it-IT" i="1">
                <a:solidFill>
                  <a:srgbClr val="0033CC"/>
                </a:solidFill>
              </a:rPr>
              <a:t> Global annual </a:t>
            </a:r>
            <a:r>
              <a:rPr lang="it-IT" altLang="it-IT" i="1" u="sng">
                <a:solidFill>
                  <a:srgbClr val="FF0000"/>
                </a:solidFill>
              </a:rPr>
              <a:t>carbon emission reduction </a:t>
            </a:r>
            <a:r>
              <a:rPr lang="it-IT" altLang="it-IT" i="1">
                <a:solidFill>
                  <a:srgbClr val="0033CC"/>
                </a:solidFill>
              </a:rPr>
              <a:t>targets, for example 2°C reduction below preindustrial level, are extremely costly compared to benefits due to a lack of low-carbon energy sources. Returns less than one dollar for every dollar spent.</a:t>
            </a:r>
          </a:p>
          <a:p>
            <a:pPr>
              <a:buFontTx/>
              <a:buChar char="•"/>
            </a:pPr>
            <a:r>
              <a:rPr lang="it-IT" altLang="it-IT" i="1">
                <a:solidFill>
                  <a:srgbClr val="0033CC"/>
                </a:solidFill>
              </a:rPr>
              <a:t> Emission intensity targets which are extremely costly compared to benefits due to a lack of </a:t>
            </a:r>
            <a:r>
              <a:rPr lang="it-IT" altLang="it-IT" i="1" u="sng">
                <a:solidFill>
                  <a:srgbClr val="FF0000"/>
                </a:solidFill>
              </a:rPr>
              <a:t>low-carbon energy sources</a:t>
            </a:r>
            <a:r>
              <a:rPr lang="it-IT" altLang="it-IT" i="1">
                <a:solidFill>
                  <a:srgbClr val="0033CC"/>
                </a:solidFill>
              </a:rPr>
              <a:t>.</a:t>
            </a:r>
          </a:p>
        </p:txBody>
      </p:sp>
    </p:spTree>
    <p:extLst>
      <p:ext uri="{BB962C8B-B14F-4D97-AF65-F5344CB8AC3E}">
        <p14:creationId xmlns:p14="http://schemas.microsoft.com/office/powerpoint/2010/main" val="3871515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431">
                                            <p:txEl>
                                              <p:pRg st="2" end="2"/>
                                            </p:txEl>
                                          </p:spTgt>
                                        </p:tgtEl>
                                        <p:attrNameLst>
                                          <p:attrName>style.visibility</p:attrName>
                                        </p:attrNameLst>
                                      </p:cBhvr>
                                      <p:to>
                                        <p:strVal val="visible"/>
                                      </p:to>
                                    </p:set>
                                    <p:anim calcmode="lin" valueType="num">
                                      <p:cBhvr additive="base">
                                        <p:cTn id="7" dur="500" fill="hold"/>
                                        <p:tgtEl>
                                          <p:spTgt spid="10343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3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431">
                                            <p:txEl>
                                              <p:pRg st="3" end="3"/>
                                            </p:txEl>
                                          </p:spTgt>
                                        </p:tgtEl>
                                        <p:attrNameLst>
                                          <p:attrName>style.visibility</p:attrName>
                                        </p:attrNameLst>
                                      </p:cBhvr>
                                      <p:to>
                                        <p:strVal val="visible"/>
                                      </p:to>
                                    </p:set>
                                    <p:anim calcmode="lin" valueType="num">
                                      <p:cBhvr additive="base">
                                        <p:cTn id="11" dur="500" fill="hold"/>
                                        <p:tgtEl>
                                          <p:spTgt spid="10343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4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03431">
                                            <p:txEl>
                                              <p:pRg st="5" end="5"/>
                                            </p:txEl>
                                          </p:spTgt>
                                        </p:tgtEl>
                                        <p:attrNameLst>
                                          <p:attrName>style.visibility</p:attrName>
                                        </p:attrNameLst>
                                      </p:cBhvr>
                                      <p:to>
                                        <p:strVal val="visible"/>
                                      </p:to>
                                    </p:set>
                                    <p:anim calcmode="lin" valueType="num">
                                      <p:cBhvr additive="base">
                                        <p:cTn id="17" dur="500" fill="hold"/>
                                        <p:tgtEl>
                                          <p:spTgt spid="10343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34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3431">
                                            <p:txEl>
                                              <p:pRg st="7" end="7"/>
                                            </p:txEl>
                                          </p:spTgt>
                                        </p:tgtEl>
                                        <p:attrNameLst>
                                          <p:attrName>style.visibility</p:attrName>
                                        </p:attrNameLst>
                                      </p:cBhvr>
                                      <p:to>
                                        <p:strVal val="visible"/>
                                      </p:to>
                                    </p:set>
                                    <p:anim calcmode="lin" valueType="num">
                                      <p:cBhvr additive="base">
                                        <p:cTn id="23" dur="500" fill="hold"/>
                                        <p:tgtEl>
                                          <p:spTgt spid="103431">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3431">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3431">
                                            <p:txEl>
                                              <p:pRg st="8" end="8"/>
                                            </p:txEl>
                                          </p:spTgt>
                                        </p:tgtEl>
                                        <p:attrNameLst>
                                          <p:attrName>style.visibility</p:attrName>
                                        </p:attrNameLst>
                                      </p:cBhvr>
                                      <p:to>
                                        <p:strVal val="visible"/>
                                      </p:to>
                                    </p:set>
                                    <p:anim calcmode="lin" valueType="num">
                                      <p:cBhvr additive="base">
                                        <p:cTn id="27" dur="500" fill="hold"/>
                                        <p:tgtEl>
                                          <p:spTgt spid="103431">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4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itolo 1"/>
          <p:cNvSpPr>
            <a:spLocks noGrp="1"/>
          </p:cNvSpPr>
          <p:nvPr>
            <p:ph type="title" idx="4294967295"/>
          </p:nvPr>
        </p:nvSpPr>
        <p:spPr>
          <a:xfrm>
            <a:off x="719138" y="106363"/>
            <a:ext cx="5943600" cy="514350"/>
          </a:xfrm>
        </p:spPr>
        <p:txBody>
          <a:bodyPr/>
          <a:lstStyle/>
          <a:p>
            <a:r>
              <a:rPr lang="it-IT" altLang="it-IT" sz="3200" smtClean="0">
                <a:solidFill>
                  <a:schemeClr val="accent2"/>
                </a:solidFill>
              </a:rPr>
              <a:t>La deriva ideologica  e politica</a:t>
            </a:r>
          </a:p>
        </p:txBody>
      </p:sp>
      <p:sp>
        <p:nvSpPr>
          <p:cNvPr id="268291" name="Segnaposto numero diapositiva 2"/>
          <p:cNvSpPr txBox="1">
            <a:spLocks noGrp="1"/>
          </p:cNvSpPr>
          <p:nvPr/>
        </p:nvSpPr>
        <p:spPr bwMode="auto">
          <a:xfrm>
            <a:off x="7678738" y="152400"/>
            <a:ext cx="1420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0" bIns="0">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algn="r" eaLnBrk="1" hangingPunct="1"/>
            <a:fld id="{02CB4AA5-3928-43F0-A5EA-266E40AA8D79}" type="slidenum">
              <a:rPr lang="it-IT" altLang="it-IT" sz="1600">
                <a:solidFill>
                  <a:srgbClr val="FF9900"/>
                </a:solidFill>
              </a:rPr>
              <a:pPr algn="r" eaLnBrk="1" hangingPunct="1"/>
              <a:t>44</a:t>
            </a:fld>
            <a:endParaRPr lang="it-IT" altLang="it-IT" sz="1600">
              <a:solidFill>
                <a:srgbClr val="FF9900"/>
              </a:solidFill>
            </a:endParaRPr>
          </a:p>
        </p:txBody>
      </p:sp>
      <p:sp>
        <p:nvSpPr>
          <p:cNvPr id="4" name="CasellaDiTesto 3"/>
          <p:cNvSpPr txBox="1">
            <a:spLocks noChangeArrowheads="1"/>
          </p:cNvSpPr>
          <p:nvPr/>
        </p:nvSpPr>
        <p:spPr bwMode="auto">
          <a:xfrm>
            <a:off x="232916" y="1052736"/>
            <a:ext cx="873157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eaLnBrk="1" hangingPunct="1">
              <a:spcBef>
                <a:spcPct val="0"/>
              </a:spcBef>
              <a:buFont typeface="Wingdings" pitchFamily="2" charset="2"/>
              <a:buNone/>
            </a:pPr>
            <a:r>
              <a:rPr lang="it-IT" altLang="it-IT" sz="1800" b="1" dirty="0" err="1">
                <a:solidFill>
                  <a:srgbClr val="3333CC"/>
                </a:solidFill>
              </a:rPr>
              <a:t>ll</a:t>
            </a:r>
            <a:r>
              <a:rPr lang="it-IT" altLang="it-IT" sz="1800" b="1" dirty="0">
                <a:solidFill>
                  <a:srgbClr val="3333CC"/>
                </a:solidFill>
              </a:rPr>
              <a:t> cambiamento climatico, inserendo nell’accordo di </a:t>
            </a:r>
            <a:r>
              <a:rPr lang="it-IT" altLang="it-IT" sz="1800" b="1" dirty="0" smtClean="0">
                <a:solidFill>
                  <a:srgbClr val="3333CC"/>
                </a:solidFill>
              </a:rPr>
              <a:t>Parigi (2015) </a:t>
            </a:r>
            <a:r>
              <a:rPr lang="it-IT" altLang="it-IT" sz="1800" b="1" dirty="0">
                <a:solidFill>
                  <a:srgbClr val="3333CC"/>
                </a:solidFill>
              </a:rPr>
              <a:t>una serie di argomenti vari non legati al cambiamento climatico, ha dato lo spunto a una ristretta  élite di politici  e burocrati, di cercare di avviare una </a:t>
            </a:r>
            <a:r>
              <a:rPr lang="it-IT" altLang="it-IT" sz="1800" b="1" dirty="0" err="1">
                <a:solidFill>
                  <a:srgbClr val="FF0000"/>
                </a:solidFill>
              </a:rPr>
              <a:t>governance</a:t>
            </a:r>
            <a:r>
              <a:rPr lang="it-IT" altLang="it-IT" sz="1800" b="1" dirty="0">
                <a:solidFill>
                  <a:srgbClr val="FF0000"/>
                </a:solidFill>
              </a:rPr>
              <a:t> mondiale</a:t>
            </a:r>
            <a:r>
              <a:rPr lang="it-IT" altLang="it-IT" sz="1800" b="1" dirty="0">
                <a:solidFill>
                  <a:srgbClr val="3333CC"/>
                </a:solidFill>
              </a:rPr>
              <a:t> per imporre linee guida sovranazionali che promuovano il bene dell’umanità</a:t>
            </a:r>
            <a:r>
              <a:rPr lang="it-IT" altLang="it-IT" sz="1800" b="1" dirty="0" smtClean="0">
                <a:solidFill>
                  <a:srgbClr val="3333CC"/>
                </a:solidFill>
              </a:rPr>
              <a:t>.</a:t>
            </a:r>
          </a:p>
          <a:p>
            <a:pPr eaLnBrk="1" hangingPunct="1">
              <a:spcBef>
                <a:spcPct val="0"/>
              </a:spcBef>
            </a:pPr>
            <a:endParaRPr lang="it-IT" altLang="it-IT" sz="1800" b="1" dirty="0">
              <a:solidFill>
                <a:srgbClr val="3333CC"/>
              </a:solidFill>
            </a:endParaRPr>
          </a:p>
          <a:p>
            <a:pPr eaLnBrk="1" hangingPunct="1">
              <a:spcBef>
                <a:spcPct val="0"/>
              </a:spcBef>
              <a:buFont typeface="Wingdings" pitchFamily="2" charset="2"/>
              <a:buNone/>
            </a:pPr>
            <a:r>
              <a:rPr lang="it-IT" altLang="it-IT" sz="1800" b="1" dirty="0">
                <a:solidFill>
                  <a:srgbClr val="3333CC"/>
                </a:solidFill>
              </a:rPr>
              <a:t>Un governo mondiale è molto difficile, ma potrebbe essere auspicabile per risolvere i grandi problemi che affliggono l’umanità:</a:t>
            </a:r>
          </a:p>
          <a:p>
            <a:pPr eaLnBrk="1" hangingPunct="1">
              <a:spcBef>
                <a:spcPct val="0"/>
              </a:spcBef>
            </a:pPr>
            <a:r>
              <a:rPr lang="it-IT" altLang="it-IT" sz="1800" b="1" dirty="0">
                <a:solidFill>
                  <a:srgbClr val="0033CC"/>
                </a:solidFill>
              </a:rPr>
              <a:t> - le guerre tribali e religiose, </a:t>
            </a:r>
          </a:p>
          <a:p>
            <a:pPr eaLnBrk="1" hangingPunct="1">
              <a:spcBef>
                <a:spcPct val="0"/>
              </a:spcBef>
            </a:pPr>
            <a:r>
              <a:rPr lang="it-IT" altLang="it-IT" sz="1800" b="1" dirty="0">
                <a:solidFill>
                  <a:srgbClr val="0033CC"/>
                </a:solidFill>
              </a:rPr>
              <a:t> - le malattie (malaria, tubercolosi e aids), la non disponibilità di  vaccini, </a:t>
            </a:r>
          </a:p>
          <a:p>
            <a:pPr eaLnBrk="1" hangingPunct="1">
              <a:spcBef>
                <a:spcPct val="0"/>
              </a:spcBef>
            </a:pPr>
            <a:r>
              <a:rPr lang="it-IT" altLang="it-IT" sz="1800" b="1" dirty="0">
                <a:solidFill>
                  <a:srgbClr val="0033CC"/>
                </a:solidFill>
              </a:rPr>
              <a:t> - la mancanza di istruzione, </a:t>
            </a:r>
          </a:p>
          <a:p>
            <a:pPr eaLnBrk="1" hangingPunct="1">
              <a:spcBef>
                <a:spcPct val="0"/>
              </a:spcBef>
            </a:pPr>
            <a:r>
              <a:rPr lang="it-IT" altLang="it-IT" sz="1800" b="1" dirty="0">
                <a:solidFill>
                  <a:srgbClr val="0033CC"/>
                </a:solidFill>
              </a:rPr>
              <a:t> - la malnutrizione nei paesi </a:t>
            </a:r>
            <a:r>
              <a:rPr lang="it-IT" altLang="it-IT" sz="1800" b="1" dirty="0" smtClean="0">
                <a:solidFill>
                  <a:srgbClr val="0033CC"/>
                </a:solidFill>
              </a:rPr>
              <a:t>poveri.</a:t>
            </a:r>
          </a:p>
          <a:p>
            <a:pPr eaLnBrk="1" hangingPunct="1">
              <a:spcBef>
                <a:spcPct val="0"/>
              </a:spcBef>
            </a:pPr>
            <a:r>
              <a:rPr lang="it-IT" altLang="it-IT" sz="1800" b="1" dirty="0" smtClean="0">
                <a:solidFill>
                  <a:srgbClr val="FF0000"/>
                </a:solidFill>
              </a:rPr>
              <a:t>In </a:t>
            </a:r>
            <a:r>
              <a:rPr lang="it-IT" altLang="it-IT" sz="1800" b="1" dirty="0">
                <a:solidFill>
                  <a:srgbClr val="FF0000"/>
                </a:solidFill>
              </a:rPr>
              <a:t>estrema sintesi la riduzione della differenza tra paesi ricchi e paesi poveri</a:t>
            </a:r>
            <a:r>
              <a:rPr lang="it-IT" altLang="it-IT" sz="1800" b="1" dirty="0">
                <a:solidFill>
                  <a:srgbClr val="3333CC"/>
                </a:solidFill>
              </a:rPr>
              <a:t> </a:t>
            </a:r>
          </a:p>
          <a:p>
            <a:pPr eaLnBrk="1" hangingPunct="1">
              <a:spcBef>
                <a:spcPct val="0"/>
              </a:spcBef>
            </a:pPr>
            <a:endParaRPr lang="it-IT" altLang="it-IT" sz="1800" b="1" dirty="0">
              <a:solidFill>
                <a:srgbClr val="3333CC"/>
              </a:solidFill>
            </a:endParaRPr>
          </a:p>
          <a:p>
            <a:pPr>
              <a:spcBef>
                <a:spcPct val="0"/>
              </a:spcBef>
            </a:pPr>
            <a:r>
              <a:rPr lang="it-IT" altLang="it-IT" sz="1800" b="1" dirty="0">
                <a:solidFill>
                  <a:srgbClr val="0033CC"/>
                </a:solidFill>
              </a:rPr>
              <a:t>Si è voluto usare la paura del cambiamento </a:t>
            </a:r>
            <a:r>
              <a:rPr lang="it-IT" altLang="it-IT" sz="1800" b="1" dirty="0" smtClean="0">
                <a:solidFill>
                  <a:srgbClr val="0033CC"/>
                </a:solidFill>
              </a:rPr>
              <a:t>climatico, enfatizzato come causa dominante di quasi tutti i problemi del mondo, </a:t>
            </a:r>
            <a:r>
              <a:rPr lang="it-IT" altLang="it-IT" sz="1800" b="1" dirty="0">
                <a:solidFill>
                  <a:srgbClr val="0033CC"/>
                </a:solidFill>
              </a:rPr>
              <a:t>che  quindi colpisce molto la sensibilità degli uomini, </a:t>
            </a:r>
            <a:r>
              <a:rPr lang="it-IT" altLang="it-IT" sz="1800" b="1" dirty="0">
                <a:solidFill>
                  <a:srgbClr val="3333CC"/>
                </a:solidFill>
              </a:rPr>
              <a:t>per  un </a:t>
            </a:r>
            <a:r>
              <a:rPr lang="it-IT" altLang="it-IT" sz="1800" b="1" dirty="0" smtClean="0">
                <a:solidFill>
                  <a:srgbClr val="3333CC"/>
                </a:solidFill>
              </a:rPr>
              <a:t>fine socio-politico</a:t>
            </a:r>
            <a:r>
              <a:rPr lang="it-IT" altLang="it-IT" sz="1800" b="1" dirty="0">
                <a:solidFill>
                  <a:srgbClr val="3333CC"/>
                </a:solidFill>
              </a:rPr>
              <a:t>,</a:t>
            </a:r>
            <a:r>
              <a:rPr lang="it-IT" altLang="it-IT" sz="1800" b="1" dirty="0">
                <a:solidFill>
                  <a:srgbClr val="FF0000"/>
                </a:solidFill>
              </a:rPr>
              <a:t> ma potrebbe risultare una leva sbagliata: l’AGW che non ha basi scientifiche </a:t>
            </a:r>
            <a:r>
              <a:rPr lang="it-IT" altLang="it-IT" sz="1800" b="1" dirty="0" smtClean="0">
                <a:solidFill>
                  <a:srgbClr val="FF0000"/>
                </a:solidFill>
              </a:rPr>
              <a:t>attendibili. </a:t>
            </a:r>
            <a:endParaRPr lang="it-IT" altLang="it-IT" sz="1800" b="1" dirty="0">
              <a:solidFill>
                <a:srgbClr val="FF0000"/>
              </a:solidFill>
            </a:endParaRPr>
          </a:p>
        </p:txBody>
      </p:sp>
    </p:spTree>
    <p:extLst>
      <p:ext uri="{BB962C8B-B14F-4D97-AF65-F5344CB8AC3E}">
        <p14:creationId xmlns:p14="http://schemas.microsoft.com/office/powerpoint/2010/main" val="2832487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olo 1"/>
          <p:cNvSpPr>
            <a:spLocks noGrp="1"/>
          </p:cNvSpPr>
          <p:nvPr>
            <p:ph type="title"/>
          </p:nvPr>
        </p:nvSpPr>
        <p:spPr>
          <a:xfrm>
            <a:off x="1682750" y="106363"/>
            <a:ext cx="6489700" cy="585787"/>
          </a:xfrm>
        </p:spPr>
        <p:txBody>
          <a:bodyPr/>
          <a:lstStyle/>
          <a:p>
            <a:r>
              <a:rPr lang="it-IT" altLang="it-IT" sz="2800" smtClean="0">
                <a:solidFill>
                  <a:srgbClr val="2D2DB9"/>
                </a:solidFill>
              </a:rPr>
              <a:t>Il peso della  «Green Economy»</a:t>
            </a:r>
          </a:p>
        </p:txBody>
      </p:sp>
      <p:sp>
        <p:nvSpPr>
          <p:cNvPr id="3" name="Segnaposto contenuto 2"/>
          <p:cNvSpPr>
            <a:spLocks noGrp="1"/>
          </p:cNvSpPr>
          <p:nvPr>
            <p:ph idx="1"/>
          </p:nvPr>
        </p:nvSpPr>
        <p:spPr>
          <a:xfrm>
            <a:off x="449263" y="908050"/>
            <a:ext cx="8370887" cy="5530850"/>
          </a:xfrm>
        </p:spPr>
        <p:txBody>
          <a:bodyPr/>
          <a:lstStyle/>
          <a:p>
            <a:pPr>
              <a:buFont typeface="Wingdings" pitchFamily="2" charset="2"/>
              <a:buChar char="Ø"/>
            </a:pPr>
            <a:r>
              <a:rPr lang="it-IT" altLang="it-IT" sz="2200" b="1" dirty="0" smtClean="0">
                <a:solidFill>
                  <a:srgbClr val="2D2DB9"/>
                </a:solidFill>
              </a:rPr>
              <a:t>E’ evidente che un supporto ideologico molto importante alle previsioni allarmistiche di chi sostiene AGW</a:t>
            </a:r>
            <a:r>
              <a:rPr lang="it-IT" altLang="ja-JP" sz="2200" b="1" dirty="0" smtClean="0">
                <a:solidFill>
                  <a:srgbClr val="2D2DB9"/>
                </a:solidFill>
              </a:rPr>
              <a:t> viene dalla Green Economy.</a:t>
            </a:r>
          </a:p>
          <a:p>
            <a:r>
              <a:rPr lang="it-IT" altLang="it-IT" sz="2200" b="1" dirty="0" smtClean="0">
                <a:solidFill>
                  <a:srgbClr val="2D2DB9"/>
                </a:solidFill>
              </a:rPr>
              <a:t> </a:t>
            </a:r>
          </a:p>
          <a:p>
            <a:pPr>
              <a:buFont typeface="Wingdings" pitchFamily="2" charset="2"/>
              <a:buChar char="Ø"/>
            </a:pPr>
            <a:r>
              <a:rPr lang="it-IT" altLang="it-IT" sz="2200" b="1" dirty="0" smtClean="0">
                <a:solidFill>
                  <a:srgbClr val="2D2DB9"/>
                </a:solidFill>
              </a:rPr>
              <a:t>Tutto il mondo della Green Economy non scende nell’analisi scientifica</a:t>
            </a:r>
            <a:r>
              <a:rPr lang="it-IT" altLang="ja-JP" sz="2200" b="1" dirty="0" smtClean="0">
                <a:solidFill>
                  <a:srgbClr val="2D2DB9"/>
                </a:solidFill>
              </a:rPr>
              <a:t>, ma prende in modo molto superficiale solo gli aspetti allarmistici per giustificare la propria sopravvivenza e l</a:t>
            </a:r>
            <a:r>
              <a:rPr lang="ja-JP" altLang="it-IT" sz="2200" b="1" dirty="0" smtClean="0">
                <a:solidFill>
                  <a:srgbClr val="2D2DB9"/>
                </a:solidFill>
              </a:rPr>
              <a:t>’</a:t>
            </a:r>
            <a:r>
              <a:rPr lang="it-IT" altLang="ja-JP" sz="2200" b="1" dirty="0" smtClean="0">
                <a:solidFill>
                  <a:srgbClr val="2D2DB9"/>
                </a:solidFill>
              </a:rPr>
              <a:t>aggravio economico per l</a:t>
            </a:r>
            <a:r>
              <a:rPr lang="ja-JP" altLang="it-IT" sz="2200" b="1" dirty="0" smtClean="0">
                <a:solidFill>
                  <a:srgbClr val="2D2DB9"/>
                </a:solidFill>
              </a:rPr>
              <a:t>’</a:t>
            </a:r>
            <a:r>
              <a:rPr lang="it-IT" altLang="ja-JP" sz="2200" b="1" dirty="0" smtClean="0">
                <a:solidFill>
                  <a:srgbClr val="2D2DB9"/>
                </a:solidFill>
              </a:rPr>
              <a:t>energia. Nel mondo per combattere l</a:t>
            </a:r>
            <a:r>
              <a:rPr lang="ja-JP" altLang="it-IT" sz="2200" b="1" dirty="0" smtClean="0">
                <a:solidFill>
                  <a:srgbClr val="2D2DB9"/>
                </a:solidFill>
              </a:rPr>
              <a:t>’</a:t>
            </a:r>
            <a:r>
              <a:rPr lang="it-IT" altLang="ja-JP" sz="2200" b="1" dirty="0" smtClean="0">
                <a:solidFill>
                  <a:srgbClr val="2D2DB9"/>
                </a:solidFill>
              </a:rPr>
              <a:t>AGW si spende 1G$/d.</a:t>
            </a:r>
          </a:p>
          <a:p>
            <a:pPr>
              <a:buFont typeface="Wingdings" pitchFamily="2" charset="2"/>
              <a:buChar char="Ø"/>
            </a:pPr>
            <a:endParaRPr lang="it-IT" altLang="it-IT" sz="2200" b="1" dirty="0" smtClean="0">
              <a:solidFill>
                <a:srgbClr val="2D2DB9"/>
              </a:solidFill>
            </a:endParaRPr>
          </a:p>
          <a:p>
            <a:pPr>
              <a:buFont typeface="Wingdings" pitchFamily="2" charset="2"/>
              <a:buChar char="Ø"/>
            </a:pPr>
            <a:r>
              <a:rPr lang="it-IT" altLang="it-IT" sz="2200" b="1" dirty="0" smtClean="0">
                <a:solidFill>
                  <a:srgbClr val="2D2DB9"/>
                </a:solidFill>
              </a:rPr>
              <a:t> Il ruolo della Green Economy  è e sarà anche in futuro un ostacolo molto pesante per un eventuale rinsavimento circa AGW, qualora, e non è escluso, ce ne fosse la necessità. </a:t>
            </a:r>
          </a:p>
        </p:txBody>
      </p:sp>
      <p:sp>
        <p:nvSpPr>
          <p:cNvPr id="283652" name="Segnaposto numero diapositiva 3"/>
          <p:cNvSpPr>
            <a:spLocks noGrp="1"/>
          </p:cNvSpPr>
          <p:nvPr>
            <p:ph type="sldNum" sz="quarter" idx="10"/>
          </p:nvPr>
        </p:nvSpPr>
        <p:spPr>
          <a:xfrm>
            <a:off x="9953625" y="152400"/>
            <a:ext cx="14319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B1C66EC2-872E-4470-BB21-A7D8E9970A11}" type="slidenum">
              <a:rPr lang="it-IT" altLang="it-IT" sz="1600" smtClean="0">
                <a:solidFill>
                  <a:srgbClr val="FF9900"/>
                </a:solidFill>
              </a:rPr>
              <a:pPr/>
              <a:t>45</a:t>
            </a:fld>
            <a:endParaRPr lang="it-IT" altLang="it-IT" sz="1600" smtClean="0">
              <a:solidFill>
                <a:srgbClr val="FF9900"/>
              </a:solidFill>
            </a:endParaRPr>
          </a:p>
        </p:txBody>
      </p:sp>
    </p:spTree>
    <p:extLst>
      <p:ext uri="{BB962C8B-B14F-4D97-AF65-F5344CB8AC3E}">
        <p14:creationId xmlns:p14="http://schemas.microsoft.com/office/powerpoint/2010/main" val="2879296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egnaposto numero diapositiva 1"/>
          <p:cNvSpPr>
            <a:spLocks noGrp="1"/>
          </p:cNvSpPr>
          <p:nvPr>
            <p:ph type="sldNum" sz="quarter" idx="10"/>
          </p:nvPr>
        </p:nvSpPr>
        <p:spPr>
          <a:xfrm>
            <a:off x="9953625" y="152400"/>
            <a:ext cx="14319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A8E7C53A-682D-46B9-9C35-E7A491EE951E}" type="slidenum">
              <a:rPr lang="it-IT" altLang="it-IT" sz="1600" smtClean="0">
                <a:solidFill>
                  <a:srgbClr val="FF9900"/>
                </a:solidFill>
              </a:rPr>
              <a:pPr/>
              <a:t>46</a:t>
            </a:fld>
            <a:endParaRPr lang="it-IT" altLang="it-IT" sz="1600" smtClean="0">
              <a:solidFill>
                <a:srgbClr val="FF9900"/>
              </a:solidFill>
            </a:endParaRPr>
          </a:p>
        </p:txBody>
      </p:sp>
      <p:pic>
        <p:nvPicPr>
          <p:cNvPr id="282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836613"/>
            <a:ext cx="6573838"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16" name="Text Box 4"/>
          <p:cNvSpPr txBox="1">
            <a:spLocks noChangeArrowheads="1"/>
          </p:cNvSpPr>
          <p:nvPr/>
        </p:nvSpPr>
        <p:spPr bwMode="auto">
          <a:xfrm>
            <a:off x="1763713" y="1196975"/>
            <a:ext cx="56705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lgn="ctr">
              <a:spcBef>
                <a:spcPct val="50000"/>
              </a:spcBef>
            </a:pPr>
            <a:r>
              <a:rPr lang="it-IT" altLang="it-IT" sz="4000">
                <a:solidFill>
                  <a:srgbClr val="FFFF00"/>
                </a:solidFill>
              </a:rPr>
              <a:t>Grazie a tutti per l</a:t>
            </a:r>
            <a:r>
              <a:rPr lang="it-IT" altLang="en-US" sz="4000">
                <a:solidFill>
                  <a:srgbClr val="FFFF00"/>
                </a:solidFill>
              </a:rPr>
              <a:t>’</a:t>
            </a:r>
            <a:r>
              <a:rPr lang="it-IT" altLang="it-IT" sz="4000">
                <a:solidFill>
                  <a:srgbClr val="FFFF00"/>
                </a:solidFill>
              </a:rPr>
              <a:t>attenzione</a:t>
            </a:r>
            <a:endParaRPr lang="it-IT" altLang="it-IT" sz="4000" b="0">
              <a:solidFill>
                <a:srgbClr val="FFFF00"/>
              </a:solidFill>
            </a:endParaRPr>
          </a:p>
        </p:txBody>
      </p:sp>
    </p:spTree>
    <p:extLst>
      <p:ext uri="{BB962C8B-B14F-4D97-AF65-F5344CB8AC3E}">
        <p14:creationId xmlns:p14="http://schemas.microsoft.com/office/powerpoint/2010/main" val="3064659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0516"/>
                                        </p:tgtEl>
                                        <p:attrNameLst>
                                          <p:attrName>style.visibility</p:attrName>
                                        </p:attrNameLst>
                                      </p:cBhvr>
                                      <p:to>
                                        <p:strVal val="visible"/>
                                      </p:to>
                                    </p:set>
                                    <p:anim calcmode="lin" valueType="num">
                                      <p:cBhvr additive="base">
                                        <p:cTn id="7" dur="500" fill="hold"/>
                                        <p:tgtEl>
                                          <p:spTgt spid="320516"/>
                                        </p:tgtEl>
                                        <p:attrNameLst>
                                          <p:attrName>ppt_x</p:attrName>
                                        </p:attrNameLst>
                                      </p:cBhvr>
                                      <p:tavLst>
                                        <p:tav tm="0">
                                          <p:val>
                                            <p:strVal val="#ppt_x"/>
                                          </p:val>
                                        </p:tav>
                                        <p:tav tm="100000">
                                          <p:val>
                                            <p:strVal val="#ppt_x"/>
                                          </p:val>
                                        </p:tav>
                                      </p:tavLst>
                                    </p:anim>
                                    <p:anim calcmode="lin" valueType="num">
                                      <p:cBhvr additive="base">
                                        <p:cTn id="8" dur="500" fill="hold"/>
                                        <p:tgtEl>
                                          <p:spTgt spid="3205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egnaposto testo 2"/>
          <p:cNvSpPr>
            <a:spLocks noGrp="1"/>
          </p:cNvSpPr>
          <p:nvPr>
            <p:ph type="body" idx="1"/>
          </p:nvPr>
        </p:nvSpPr>
        <p:spPr>
          <a:xfrm>
            <a:off x="736600" y="2924175"/>
            <a:ext cx="7772400" cy="2089150"/>
          </a:xfrm>
          <a:solidFill>
            <a:srgbClr val="FFFF00"/>
          </a:solidFill>
          <a:ln w="38100">
            <a:solidFill>
              <a:srgbClr val="0033CC"/>
            </a:solidFill>
            <a:miter lim="800000"/>
            <a:headEnd/>
            <a:tailEnd/>
          </a:ln>
        </p:spPr>
        <p:txBody>
          <a:bodyPr/>
          <a:lstStyle/>
          <a:p>
            <a:pPr algn="ctr"/>
            <a:r>
              <a:rPr lang="it-IT" altLang="it-IT" sz="4400" b="1" smtClean="0">
                <a:solidFill>
                  <a:srgbClr val="0033CC"/>
                </a:solidFill>
              </a:rPr>
              <a:t>Consenso scientifico</a:t>
            </a:r>
          </a:p>
          <a:p>
            <a:pPr algn="ctr"/>
            <a:endParaRPr lang="it-IT" altLang="it-IT" sz="4400" b="1" smtClean="0">
              <a:solidFill>
                <a:srgbClr val="0033CC"/>
              </a:solidFill>
            </a:endParaRPr>
          </a:p>
        </p:txBody>
      </p:sp>
      <p:sp>
        <p:nvSpPr>
          <p:cNvPr id="284675" name="Segnaposto numero diapositiva 3"/>
          <p:cNvSpPr>
            <a:spLocks noGrp="1"/>
          </p:cNvSpPr>
          <p:nvPr>
            <p:ph type="sldNum" sz="quarter" idx="10"/>
          </p:nvPr>
        </p:nvSpPr>
        <p:spPr>
          <a:xfrm>
            <a:off x="7667625" y="152400"/>
            <a:ext cx="14319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2F257FE5-8DA1-4D43-A69D-498586B777D5}" type="slidenum">
              <a:rPr lang="it-IT" altLang="it-IT" sz="1600" smtClean="0">
                <a:solidFill>
                  <a:srgbClr val="FF9900"/>
                </a:solidFill>
              </a:rPr>
              <a:pPr/>
              <a:t>47</a:t>
            </a:fld>
            <a:endParaRPr lang="it-IT" altLang="it-IT" sz="1600" smtClean="0">
              <a:solidFill>
                <a:srgbClr val="FF9900"/>
              </a:solidFill>
            </a:endParaRPr>
          </a:p>
        </p:txBody>
      </p:sp>
    </p:spTree>
    <p:extLst>
      <p:ext uri="{BB962C8B-B14F-4D97-AF65-F5344CB8AC3E}">
        <p14:creationId xmlns:p14="http://schemas.microsoft.com/office/powerpoint/2010/main" val="23195526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itolo 1"/>
          <p:cNvSpPr>
            <a:spLocks noGrp="1"/>
          </p:cNvSpPr>
          <p:nvPr>
            <p:ph type="title"/>
          </p:nvPr>
        </p:nvSpPr>
        <p:spPr>
          <a:xfrm>
            <a:off x="611188" y="179388"/>
            <a:ext cx="8318500" cy="512762"/>
          </a:xfrm>
        </p:spPr>
        <p:txBody>
          <a:bodyPr/>
          <a:lstStyle/>
          <a:p>
            <a:r>
              <a:rPr lang="it-IT" altLang="it-IT" sz="2800" smtClean="0">
                <a:solidFill>
                  <a:srgbClr val="0033CC"/>
                </a:solidFill>
              </a:rPr>
              <a:t> Le indagini statistiche sul consenso scientifico</a:t>
            </a:r>
          </a:p>
        </p:txBody>
      </p:sp>
      <p:sp>
        <p:nvSpPr>
          <p:cNvPr id="286723" name="Segnaposto numero diapositiva 2"/>
          <p:cNvSpPr>
            <a:spLocks noGrp="1"/>
          </p:cNvSpPr>
          <p:nvPr>
            <p:ph type="sldNum" sz="quarter" idx="10"/>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3A68C3BE-A3F2-46BB-AC9D-D1F4BE9F54AC}" type="slidenum">
              <a:rPr lang="it-IT" altLang="it-IT" sz="1600" smtClean="0">
                <a:solidFill>
                  <a:srgbClr val="FF9900"/>
                </a:solidFill>
              </a:rPr>
              <a:pPr/>
              <a:t>48</a:t>
            </a:fld>
            <a:endParaRPr lang="it-IT" altLang="it-IT" sz="1600" smtClean="0">
              <a:solidFill>
                <a:srgbClr val="FF9900"/>
              </a:solidFill>
            </a:endParaRPr>
          </a:p>
        </p:txBody>
      </p:sp>
      <p:sp>
        <p:nvSpPr>
          <p:cNvPr id="4" name="CasellaDiTesto 3"/>
          <p:cNvSpPr txBox="1"/>
          <p:nvPr/>
        </p:nvSpPr>
        <p:spPr>
          <a:xfrm>
            <a:off x="323850" y="980728"/>
            <a:ext cx="8280400" cy="5386090"/>
          </a:xfrm>
          <a:prstGeom prst="rect">
            <a:avLst/>
          </a:prstGeom>
          <a:noFill/>
        </p:spPr>
        <p:txBody>
          <a:bodyPr>
            <a:spAutoFit/>
          </a:bodyPr>
          <a:lstStyle/>
          <a:p>
            <a:pPr eaLnBrk="0" fontAlgn="base" hangingPunct="0">
              <a:spcBef>
                <a:spcPct val="0"/>
              </a:spcBef>
              <a:spcAft>
                <a:spcPct val="0"/>
              </a:spcAft>
              <a:defRPr/>
            </a:pPr>
            <a:r>
              <a:rPr lang="it-IT" sz="2800" b="1" dirty="0">
                <a:solidFill>
                  <a:srgbClr val="0033CC"/>
                </a:solidFill>
                <a:ea typeface="MS PGothic" pitchFamily="34" charset="-128"/>
              </a:rPr>
              <a:t>Fattori influenzanti:</a:t>
            </a:r>
          </a:p>
          <a:p>
            <a:pPr eaLnBrk="0" fontAlgn="base" hangingPunct="0">
              <a:spcBef>
                <a:spcPct val="0"/>
              </a:spcBef>
              <a:spcAft>
                <a:spcPct val="0"/>
              </a:spcAft>
              <a:defRPr/>
            </a:pPr>
            <a:r>
              <a:rPr lang="it-IT" sz="2800" b="1" dirty="0">
                <a:solidFill>
                  <a:srgbClr val="0033CC"/>
                </a:solidFill>
                <a:ea typeface="MS PGothic" pitchFamily="34" charset="-128"/>
              </a:rPr>
              <a:t> </a:t>
            </a:r>
          </a:p>
          <a:p>
            <a:pPr marL="342900" indent="-342900" eaLnBrk="0" fontAlgn="base" hangingPunct="0">
              <a:spcBef>
                <a:spcPct val="0"/>
              </a:spcBef>
              <a:spcAft>
                <a:spcPct val="0"/>
              </a:spcAft>
              <a:buFont typeface="Wingdings" panose="05000000000000000000" pitchFamily="2" charset="2"/>
              <a:buChar char="Ø"/>
              <a:defRPr/>
            </a:pPr>
            <a:r>
              <a:rPr lang="it-IT" sz="2600" b="1" dirty="0" smtClean="0">
                <a:solidFill>
                  <a:srgbClr val="0033CC"/>
                </a:solidFill>
                <a:ea typeface="MS PGothic" pitchFamily="34" charset="-128"/>
              </a:rPr>
              <a:t>Propensione di </a:t>
            </a:r>
            <a:r>
              <a:rPr lang="it-IT" sz="2600" b="1" dirty="0">
                <a:solidFill>
                  <a:srgbClr val="0033CC"/>
                </a:solidFill>
                <a:ea typeface="MS PGothic" pitchFamily="34" charset="-128"/>
              </a:rPr>
              <a:t>diverse riviste del settore a privilegiare alcune </a:t>
            </a:r>
            <a:r>
              <a:rPr lang="it-IT" sz="2600" b="1" dirty="0" smtClean="0">
                <a:solidFill>
                  <a:srgbClr val="0033CC"/>
                </a:solidFill>
                <a:ea typeface="MS PGothic" pitchFamily="34" charset="-128"/>
              </a:rPr>
              <a:t>posizioni, </a:t>
            </a:r>
          </a:p>
          <a:p>
            <a:pPr marL="342900" indent="-342900" eaLnBrk="0" fontAlgn="base" hangingPunct="0">
              <a:spcBef>
                <a:spcPct val="0"/>
              </a:spcBef>
              <a:spcAft>
                <a:spcPct val="0"/>
              </a:spcAft>
              <a:buFont typeface="Wingdings" panose="05000000000000000000" pitchFamily="2" charset="2"/>
              <a:buChar char="Ø"/>
              <a:defRPr/>
            </a:pPr>
            <a:endParaRPr lang="it-IT" sz="2600" b="1" dirty="0">
              <a:solidFill>
                <a:srgbClr val="0033CC"/>
              </a:solidFill>
              <a:ea typeface="MS PGothic" pitchFamily="34" charset="-128"/>
            </a:endParaRPr>
          </a:p>
          <a:p>
            <a:pPr marL="342900" indent="-342900" eaLnBrk="0" fontAlgn="base" hangingPunct="0">
              <a:spcBef>
                <a:spcPct val="0"/>
              </a:spcBef>
              <a:spcAft>
                <a:spcPct val="0"/>
              </a:spcAft>
              <a:buFont typeface="Wingdings" panose="05000000000000000000" pitchFamily="2" charset="2"/>
              <a:buChar char="Ø"/>
              <a:defRPr/>
            </a:pPr>
            <a:r>
              <a:rPr lang="it-IT" sz="2600" b="1" dirty="0">
                <a:solidFill>
                  <a:srgbClr val="0033CC"/>
                </a:solidFill>
                <a:ea typeface="MS PGothic" pitchFamily="34" charset="-128"/>
              </a:rPr>
              <a:t>S</a:t>
            </a:r>
            <a:r>
              <a:rPr lang="it-IT" sz="2600" b="1" dirty="0" smtClean="0">
                <a:solidFill>
                  <a:srgbClr val="0033CC"/>
                </a:solidFill>
                <a:ea typeface="MS PGothic" pitchFamily="34" charset="-128"/>
              </a:rPr>
              <a:t>celta </a:t>
            </a:r>
            <a:r>
              <a:rPr lang="it-IT" sz="2600" b="1" dirty="0">
                <a:solidFill>
                  <a:srgbClr val="0033CC"/>
                </a:solidFill>
                <a:ea typeface="MS PGothic" pitchFamily="34" charset="-128"/>
              </a:rPr>
              <a:t>del campione da indagare,</a:t>
            </a:r>
          </a:p>
          <a:p>
            <a:pPr marL="342900" indent="-342900" eaLnBrk="0" fontAlgn="base" hangingPunct="0">
              <a:spcBef>
                <a:spcPct val="0"/>
              </a:spcBef>
              <a:spcAft>
                <a:spcPct val="0"/>
              </a:spcAft>
              <a:buFont typeface="Wingdings" panose="05000000000000000000" pitchFamily="2" charset="2"/>
              <a:buChar char="Ø"/>
              <a:defRPr/>
            </a:pPr>
            <a:endParaRPr lang="it-IT" sz="2600" b="1" dirty="0">
              <a:solidFill>
                <a:srgbClr val="0033CC"/>
              </a:solidFill>
              <a:ea typeface="MS PGothic" pitchFamily="34" charset="-128"/>
            </a:endParaRPr>
          </a:p>
          <a:p>
            <a:pPr marL="342900" indent="-342900" eaLnBrk="0" fontAlgn="base" hangingPunct="0">
              <a:spcBef>
                <a:spcPct val="0"/>
              </a:spcBef>
              <a:spcAft>
                <a:spcPct val="0"/>
              </a:spcAft>
              <a:buFont typeface="Wingdings" panose="05000000000000000000" pitchFamily="2" charset="2"/>
              <a:buChar char="Ø"/>
              <a:defRPr/>
            </a:pPr>
            <a:r>
              <a:rPr lang="it-IT" sz="2600" b="1" dirty="0" smtClean="0">
                <a:solidFill>
                  <a:srgbClr val="0033CC"/>
                </a:solidFill>
                <a:ea typeface="MS PGothic" pitchFamily="34" charset="-128"/>
              </a:rPr>
              <a:t>Formulazione </a:t>
            </a:r>
            <a:r>
              <a:rPr lang="it-IT" sz="2600" b="1" dirty="0">
                <a:solidFill>
                  <a:srgbClr val="0033CC"/>
                </a:solidFill>
                <a:ea typeface="MS PGothic" pitchFamily="34" charset="-128"/>
              </a:rPr>
              <a:t>del quesito,</a:t>
            </a:r>
          </a:p>
          <a:p>
            <a:pPr marL="342900" indent="-342900" eaLnBrk="0" fontAlgn="base" hangingPunct="0">
              <a:spcBef>
                <a:spcPct val="0"/>
              </a:spcBef>
              <a:spcAft>
                <a:spcPct val="0"/>
              </a:spcAft>
              <a:buFont typeface="Wingdings" panose="05000000000000000000" pitchFamily="2" charset="2"/>
              <a:buChar char="Ø"/>
              <a:defRPr/>
            </a:pPr>
            <a:endParaRPr lang="it-IT" sz="2600" b="1" dirty="0">
              <a:solidFill>
                <a:srgbClr val="0033CC"/>
              </a:solidFill>
              <a:ea typeface="MS PGothic" pitchFamily="34" charset="-128"/>
            </a:endParaRPr>
          </a:p>
          <a:p>
            <a:pPr marL="342900" indent="-342900" eaLnBrk="0" fontAlgn="base" hangingPunct="0">
              <a:spcBef>
                <a:spcPct val="0"/>
              </a:spcBef>
              <a:spcAft>
                <a:spcPct val="0"/>
              </a:spcAft>
              <a:buFont typeface="Wingdings" panose="05000000000000000000" pitchFamily="2" charset="2"/>
              <a:buChar char="Ø"/>
              <a:defRPr/>
            </a:pPr>
            <a:r>
              <a:rPr lang="it-IT" sz="2600" b="1" dirty="0">
                <a:solidFill>
                  <a:srgbClr val="0033CC"/>
                </a:solidFill>
                <a:ea typeface="MS PGothic" pitchFamily="34" charset="-128"/>
              </a:rPr>
              <a:t>P</a:t>
            </a:r>
            <a:r>
              <a:rPr lang="it-IT" sz="2600" b="1" dirty="0" smtClean="0">
                <a:solidFill>
                  <a:srgbClr val="0033CC"/>
                </a:solidFill>
                <a:ea typeface="MS PGothic" pitchFamily="34" charset="-128"/>
              </a:rPr>
              <a:t>ropensione  </a:t>
            </a:r>
            <a:r>
              <a:rPr lang="it-IT" sz="2600" b="1" dirty="0">
                <a:solidFill>
                  <a:srgbClr val="0033CC"/>
                </a:solidFill>
                <a:ea typeface="MS PGothic" pitchFamily="34" charset="-128"/>
              </a:rPr>
              <a:t>a risposte diverse in relazione a opportunità di </a:t>
            </a:r>
            <a:r>
              <a:rPr lang="it-IT" sz="2600" b="1" dirty="0" smtClean="0">
                <a:solidFill>
                  <a:srgbClr val="0033CC"/>
                </a:solidFill>
                <a:ea typeface="MS PGothic" pitchFamily="34" charset="-128"/>
              </a:rPr>
              <a:t>avere finanziamenti </a:t>
            </a:r>
            <a:r>
              <a:rPr lang="it-IT" sz="2600" b="1" dirty="0">
                <a:solidFill>
                  <a:srgbClr val="0033CC"/>
                </a:solidFill>
                <a:ea typeface="MS PGothic" pitchFamily="34" charset="-128"/>
              </a:rPr>
              <a:t>e di «apparire</a:t>
            </a:r>
            <a:r>
              <a:rPr lang="it-IT" sz="2600" b="1" dirty="0" smtClean="0">
                <a:solidFill>
                  <a:srgbClr val="0033CC"/>
                </a:solidFill>
                <a:ea typeface="MS PGothic" pitchFamily="34" charset="-128"/>
              </a:rPr>
              <a:t>»,</a:t>
            </a:r>
            <a:endParaRPr lang="it-IT" sz="2600" b="1" dirty="0">
              <a:solidFill>
                <a:srgbClr val="0033CC"/>
              </a:solidFill>
              <a:ea typeface="MS PGothic" pitchFamily="34" charset="-128"/>
            </a:endParaRPr>
          </a:p>
          <a:p>
            <a:pPr eaLnBrk="0" fontAlgn="base" hangingPunct="0">
              <a:spcBef>
                <a:spcPct val="0"/>
              </a:spcBef>
              <a:spcAft>
                <a:spcPct val="0"/>
              </a:spcAft>
              <a:defRPr/>
            </a:pPr>
            <a:endParaRPr lang="it-IT" sz="2800" b="1" dirty="0">
              <a:solidFill>
                <a:srgbClr val="0033CC"/>
              </a:solidFill>
              <a:ea typeface="MS PGothic" pitchFamily="34" charset="-128"/>
            </a:endParaRPr>
          </a:p>
        </p:txBody>
      </p:sp>
    </p:spTree>
    <p:extLst>
      <p:ext uri="{BB962C8B-B14F-4D97-AF65-F5344CB8AC3E}">
        <p14:creationId xmlns:p14="http://schemas.microsoft.com/office/powerpoint/2010/main" val="37903770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egnaposto numero diapositiva 1"/>
          <p:cNvSpPr>
            <a:spLocks noGrp="1"/>
          </p:cNvSpPr>
          <p:nvPr>
            <p:ph type="sldNum" sz="quarter" idx="10"/>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67E110DC-389B-42FA-B602-D0C63522353B}" type="slidenum">
              <a:rPr lang="it-IT" altLang="it-IT" sz="1600" smtClean="0">
                <a:solidFill>
                  <a:srgbClr val="FF9900"/>
                </a:solidFill>
              </a:rPr>
              <a:pPr/>
              <a:t>49</a:t>
            </a:fld>
            <a:endParaRPr lang="it-IT" altLang="it-IT" sz="1600" smtClean="0">
              <a:solidFill>
                <a:srgbClr val="FF9900"/>
              </a:solidFill>
            </a:endParaRPr>
          </a:p>
        </p:txBody>
      </p:sp>
      <p:sp>
        <p:nvSpPr>
          <p:cNvPr id="289795" name="Rettangolo 2"/>
          <p:cNvSpPr>
            <a:spLocks noChangeArrowheads="1"/>
          </p:cNvSpPr>
          <p:nvPr/>
        </p:nvSpPr>
        <p:spPr bwMode="auto">
          <a:xfrm>
            <a:off x="107950" y="836712"/>
            <a:ext cx="8785225" cy="57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20000"/>
              </a:spcBef>
            </a:pPr>
            <a:r>
              <a:rPr lang="it-IT" altLang="it-IT" dirty="0">
                <a:solidFill>
                  <a:srgbClr val="3333CC"/>
                </a:solidFill>
              </a:rPr>
              <a:t>1-Articolo di John Cook et al. </a:t>
            </a:r>
            <a:r>
              <a:rPr lang="en-GB" altLang="en-US" dirty="0">
                <a:solidFill>
                  <a:srgbClr val="3333CC"/>
                </a:solidFill>
              </a:rPr>
              <a:t>“</a:t>
            </a:r>
            <a:r>
              <a:rPr lang="en-GB" altLang="it-IT" dirty="0">
                <a:solidFill>
                  <a:srgbClr val="3333CC"/>
                </a:solidFill>
              </a:rPr>
              <a:t>Quantifying the consensus on anthropogenic global warming in the scientific literature</a:t>
            </a:r>
            <a:r>
              <a:rPr lang="en-GB" altLang="en-US" dirty="0">
                <a:solidFill>
                  <a:srgbClr val="3333CC"/>
                </a:solidFill>
              </a:rPr>
              <a:t>”</a:t>
            </a:r>
            <a:r>
              <a:rPr lang="en-GB" altLang="it-IT" dirty="0">
                <a:solidFill>
                  <a:srgbClr val="3333CC"/>
                </a:solidFill>
              </a:rPr>
              <a:t> </a:t>
            </a:r>
            <a:r>
              <a:rPr lang="en-GB" altLang="it-IT" dirty="0" err="1">
                <a:solidFill>
                  <a:srgbClr val="3333CC"/>
                </a:solidFill>
              </a:rPr>
              <a:t>su</a:t>
            </a:r>
            <a:r>
              <a:rPr lang="en-GB" altLang="it-IT" dirty="0">
                <a:solidFill>
                  <a:srgbClr val="3333CC"/>
                </a:solidFill>
              </a:rPr>
              <a:t> Environ. </a:t>
            </a:r>
            <a:r>
              <a:rPr lang="it-IT" altLang="it-IT" dirty="0">
                <a:solidFill>
                  <a:srgbClr val="3333CC"/>
                </a:solidFill>
              </a:rPr>
              <a:t>Res. </a:t>
            </a:r>
            <a:r>
              <a:rPr lang="it-IT" altLang="it-IT" dirty="0" err="1">
                <a:solidFill>
                  <a:srgbClr val="3333CC"/>
                </a:solidFill>
              </a:rPr>
              <a:t>Lett</a:t>
            </a:r>
            <a:r>
              <a:rPr lang="it-IT" altLang="it-IT" dirty="0">
                <a:solidFill>
                  <a:srgbClr val="3333CC"/>
                </a:solidFill>
              </a:rPr>
              <a:t>.  8 024024 (2013) </a:t>
            </a:r>
          </a:p>
          <a:p>
            <a:pPr>
              <a:spcBef>
                <a:spcPct val="20000"/>
              </a:spcBef>
            </a:pPr>
            <a:r>
              <a:rPr lang="it-IT" altLang="it-IT" b="0" dirty="0">
                <a:solidFill>
                  <a:srgbClr val="FF0000"/>
                </a:solidFill>
              </a:rPr>
              <a:t>   66,4% non esprime posizione su AGW, </a:t>
            </a:r>
          </a:p>
          <a:p>
            <a:pPr>
              <a:spcBef>
                <a:spcPct val="20000"/>
              </a:spcBef>
            </a:pPr>
            <a:r>
              <a:rPr lang="it-IT" altLang="it-IT" b="0" dirty="0">
                <a:solidFill>
                  <a:srgbClr val="FF0000"/>
                </a:solidFill>
              </a:rPr>
              <a:t>   32,6% esprime posizione favorevole, </a:t>
            </a:r>
          </a:p>
          <a:p>
            <a:pPr>
              <a:spcBef>
                <a:spcPct val="20000"/>
              </a:spcBef>
            </a:pPr>
            <a:r>
              <a:rPr lang="it-IT" altLang="it-IT" b="0" dirty="0">
                <a:solidFill>
                  <a:srgbClr val="FF0000"/>
                </a:solidFill>
              </a:rPr>
              <a:t>   0,7% esprime posizione di rigetto, </a:t>
            </a:r>
          </a:p>
          <a:p>
            <a:pPr>
              <a:spcBef>
                <a:spcPct val="20000"/>
              </a:spcBef>
            </a:pPr>
            <a:r>
              <a:rPr lang="it-IT" altLang="it-IT" b="0" dirty="0">
                <a:solidFill>
                  <a:srgbClr val="FF0000"/>
                </a:solidFill>
              </a:rPr>
              <a:t>   0,3% sono incerti </a:t>
            </a:r>
          </a:p>
          <a:p>
            <a:pPr>
              <a:spcBef>
                <a:spcPct val="20000"/>
              </a:spcBef>
            </a:pPr>
            <a:r>
              <a:rPr lang="it-IT" altLang="it-IT" b="0" dirty="0" smtClean="0">
                <a:solidFill>
                  <a:srgbClr val="FF0000"/>
                </a:solidFill>
              </a:rPr>
              <a:t>  </a:t>
            </a:r>
            <a:r>
              <a:rPr lang="it-IT" altLang="it-IT" dirty="0">
                <a:solidFill>
                  <a:srgbClr val="0033CC"/>
                </a:solidFill>
              </a:rPr>
              <a:t>possibili deduzioni  &gt;&gt;&gt;  32,6/100~=33%  &gt;&gt;&gt;32,6/100-66,4~=97%</a:t>
            </a:r>
          </a:p>
          <a:p>
            <a:pPr>
              <a:spcBef>
                <a:spcPct val="20000"/>
              </a:spcBef>
            </a:pPr>
            <a:endParaRPr lang="it-IT" altLang="it-IT" dirty="0">
              <a:solidFill>
                <a:srgbClr val="0033CC"/>
              </a:solidFill>
            </a:endParaRPr>
          </a:p>
          <a:p>
            <a:pPr>
              <a:spcBef>
                <a:spcPct val="20000"/>
              </a:spcBef>
            </a:pPr>
            <a:r>
              <a:rPr lang="it-IT" altLang="it-IT" sz="1800" dirty="0">
                <a:solidFill>
                  <a:srgbClr val="0033CC"/>
                </a:solidFill>
              </a:rPr>
              <a:t>Le domande erano  (R. </a:t>
            </a:r>
            <a:r>
              <a:rPr lang="it-IT" altLang="it-IT" sz="1800" dirty="0" err="1">
                <a:solidFill>
                  <a:srgbClr val="0033CC"/>
                </a:solidFill>
              </a:rPr>
              <a:t>Lindzen</a:t>
            </a:r>
            <a:r>
              <a:rPr lang="it-IT" altLang="it-IT" sz="1800" dirty="0">
                <a:solidFill>
                  <a:srgbClr val="0033CC"/>
                </a:solidFill>
              </a:rPr>
              <a:t> </a:t>
            </a:r>
            <a:r>
              <a:rPr lang="it-IT" altLang="it-IT" sz="1800" dirty="0" err="1">
                <a:solidFill>
                  <a:srgbClr val="0033CC"/>
                </a:solidFill>
              </a:rPr>
              <a:t>Merion</a:t>
            </a:r>
            <a:r>
              <a:rPr lang="it-IT" altLang="it-IT" sz="1800" dirty="0">
                <a:solidFill>
                  <a:srgbClr val="0033CC"/>
                </a:solidFill>
              </a:rPr>
              <a:t> West 2017).</a:t>
            </a:r>
            <a:br>
              <a:rPr lang="it-IT" altLang="it-IT" sz="1800" dirty="0">
                <a:solidFill>
                  <a:srgbClr val="0033CC"/>
                </a:solidFill>
              </a:rPr>
            </a:br>
            <a:r>
              <a:rPr lang="it-IT" altLang="it-IT" sz="1800" dirty="0">
                <a:solidFill>
                  <a:srgbClr val="0033CC"/>
                </a:solidFill>
              </a:rPr>
              <a:t>1-concordare sul fatto che la CO</a:t>
            </a:r>
            <a:r>
              <a:rPr lang="it-IT" altLang="it-IT" sz="1800" baseline="-25000" dirty="0">
                <a:solidFill>
                  <a:srgbClr val="0033CC"/>
                </a:solidFill>
              </a:rPr>
              <a:t>2</a:t>
            </a:r>
            <a:r>
              <a:rPr lang="it-IT" altLang="it-IT" sz="1800" dirty="0">
                <a:solidFill>
                  <a:srgbClr val="0033CC"/>
                </a:solidFill>
              </a:rPr>
              <a:t> fosse aumentata dal periodo preindustriale, </a:t>
            </a:r>
          </a:p>
          <a:p>
            <a:pPr>
              <a:spcBef>
                <a:spcPct val="20000"/>
              </a:spcBef>
            </a:pPr>
            <a:r>
              <a:rPr lang="it-IT" altLang="it-IT" sz="1800" dirty="0">
                <a:solidFill>
                  <a:srgbClr val="0033CC"/>
                </a:solidFill>
              </a:rPr>
              <a:t>2-concordare sul fatto che la Terra si stia riscaldando (almeno un poco),</a:t>
            </a:r>
          </a:p>
          <a:p>
            <a:pPr>
              <a:spcBef>
                <a:spcPct val="20000"/>
              </a:spcBef>
            </a:pPr>
            <a:r>
              <a:rPr lang="it-IT" altLang="it-IT" sz="1800" dirty="0">
                <a:solidFill>
                  <a:srgbClr val="0033CC"/>
                </a:solidFill>
              </a:rPr>
              <a:t>3- concordare sul fatto che l’uomo può aver avuto qualche ruolo su questi fatti.</a:t>
            </a:r>
          </a:p>
          <a:p>
            <a:pPr>
              <a:spcBef>
                <a:spcPct val="20000"/>
              </a:spcBef>
            </a:pPr>
            <a:r>
              <a:rPr lang="en-US" altLang="it-IT" sz="1800" dirty="0" err="1">
                <a:solidFill>
                  <a:srgbClr val="FF0000"/>
                </a:solidFill>
              </a:rPr>
              <a:t>Lindzen</a:t>
            </a:r>
            <a:r>
              <a:rPr lang="en-US" altLang="it-IT" sz="1800" dirty="0">
                <a:solidFill>
                  <a:srgbClr val="FF0000"/>
                </a:solidFill>
              </a:rPr>
              <a:t> e </a:t>
            </a:r>
            <a:r>
              <a:rPr lang="en-US" altLang="it-IT" sz="1800" dirty="0" err="1">
                <a:solidFill>
                  <a:srgbClr val="FF0000"/>
                </a:solidFill>
              </a:rPr>
              <a:t>Shaviv</a:t>
            </a:r>
            <a:r>
              <a:rPr lang="en-US" altLang="it-IT" sz="1800" dirty="0">
                <a:solidFill>
                  <a:srgbClr val="FF0000"/>
                </a:solidFill>
              </a:rPr>
              <a:t> due </a:t>
            </a:r>
            <a:r>
              <a:rPr lang="en-US" altLang="it-IT" sz="1800" dirty="0" err="1">
                <a:solidFill>
                  <a:srgbClr val="FF0000"/>
                </a:solidFill>
              </a:rPr>
              <a:t>famosi</a:t>
            </a:r>
            <a:r>
              <a:rPr lang="en-US" altLang="it-IT" sz="1800" dirty="0">
                <a:solidFill>
                  <a:srgbClr val="FF0000"/>
                </a:solidFill>
              </a:rPr>
              <a:t>  </a:t>
            </a:r>
            <a:r>
              <a:rPr lang="en-US" altLang="it-IT" sz="1800" dirty="0" err="1">
                <a:solidFill>
                  <a:srgbClr val="FF0000"/>
                </a:solidFill>
              </a:rPr>
              <a:t>scettici</a:t>
            </a:r>
            <a:r>
              <a:rPr lang="en-US" altLang="it-IT" sz="1800" dirty="0">
                <a:solidFill>
                  <a:srgbClr val="FF0000"/>
                </a:solidFill>
              </a:rPr>
              <a:t> </a:t>
            </a:r>
            <a:r>
              <a:rPr lang="en-US" altLang="it-IT" sz="1800" dirty="0" err="1">
                <a:solidFill>
                  <a:srgbClr val="FF0000"/>
                </a:solidFill>
              </a:rPr>
              <a:t>su</a:t>
            </a:r>
            <a:r>
              <a:rPr lang="en-US" altLang="it-IT" sz="1800" dirty="0">
                <a:solidFill>
                  <a:srgbClr val="FF0000"/>
                </a:solidFill>
              </a:rPr>
              <a:t> AGW </a:t>
            </a:r>
            <a:r>
              <a:rPr lang="en-US" altLang="it-IT" sz="1800" dirty="0" err="1">
                <a:solidFill>
                  <a:srgbClr val="FF0000"/>
                </a:solidFill>
              </a:rPr>
              <a:t>rientravano</a:t>
            </a:r>
            <a:r>
              <a:rPr lang="en-US" altLang="it-IT" sz="1800" dirty="0">
                <a:solidFill>
                  <a:srgbClr val="FF0000"/>
                </a:solidFill>
              </a:rPr>
              <a:t> </a:t>
            </a:r>
            <a:r>
              <a:rPr lang="en-US" altLang="it-IT" sz="1800" dirty="0" err="1">
                <a:solidFill>
                  <a:srgbClr val="FF0000"/>
                </a:solidFill>
              </a:rPr>
              <a:t>tra</a:t>
            </a:r>
            <a:r>
              <a:rPr lang="en-US" altLang="it-IT" sz="1800" dirty="0">
                <a:solidFill>
                  <a:srgbClr val="FF0000"/>
                </a:solidFill>
              </a:rPr>
              <a:t> </a:t>
            </a:r>
            <a:r>
              <a:rPr lang="en-US" altLang="it-IT" sz="1800" dirty="0" err="1">
                <a:solidFill>
                  <a:srgbClr val="FF0000"/>
                </a:solidFill>
              </a:rPr>
              <a:t>quelli</a:t>
            </a:r>
            <a:r>
              <a:rPr lang="en-US" altLang="it-IT" sz="1800" dirty="0">
                <a:solidFill>
                  <a:srgbClr val="FF0000"/>
                </a:solidFill>
              </a:rPr>
              <a:t> a </a:t>
            </a:r>
            <a:r>
              <a:rPr lang="en-US" altLang="it-IT" sz="1800" dirty="0" err="1" smtClean="0">
                <a:solidFill>
                  <a:srgbClr val="FF0000"/>
                </a:solidFill>
              </a:rPr>
              <a:t>favore</a:t>
            </a:r>
            <a:r>
              <a:rPr lang="en-US" altLang="it-IT" sz="1800" dirty="0" smtClean="0">
                <a:solidFill>
                  <a:srgbClr val="FF0000"/>
                </a:solidFill>
              </a:rPr>
              <a:t>.</a:t>
            </a:r>
          </a:p>
          <a:p>
            <a:pPr>
              <a:spcBef>
                <a:spcPct val="20000"/>
              </a:spcBef>
            </a:pPr>
            <a:endParaRPr lang="en-US" altLang="it-IT" sz="1800" dirty="0">
              <a:solidFill>
                <a:srgbClr val="FF0000"/>
              </a:solidFill>
            </a:endParaRPr>
          </a:p>
          <a:p>
            <a:pPr>
              <a:spcBef>
                <a:spcPct val="20000"/>
              </a:spcBef>
            </a:pPr>
            <a:r>
              <a:rPr lang="en-US" altLang="it-IT" sz="1800" dirty="0" smtClean="0">
                <a:solidFill>
                  <a:srgbClr val="0033CC"/>
                </a:solidFill>
              </a:rPr>
              <a:t>2- J. Cook et al. </a:t>
            </a:r>
            <a:r>
              <a:rPr lang="en-US" altLang="it-IT" sz="1800" dirty="0" err="1" smtClean="0">
                <a:solidFill>
                  <a:srgbClr val="0033CC"/>
                </a:solidFill>
              </a:rPr>
              <a:t>hanno</a:t>
            </a:r>
            <a:r>
              <a:rPr lang="en-US" altLang="it-IT" sz="1800" dirty="0" smtClean="0">
                <a:solidFill>
                  <a:srgbClr val="0033CC"/>
                </a:solidFill>
              </a:rPr>
              <a:t> </a:t>
            </a:r>
            <a:r>
              <a:rPr lang="en-US" altLang="it-IT" sz="1800" dirty="0" err="1" smtClean="0">
                <a:solidFill>
                  <a:srgbClr val="0033CC"/>
                </a:solidFill>
              </a:rPr>
              <a:t>reiterato</a:t>
            </a:r>
            <a:r>
              <a:rPr lang="en-US" altLang="it-IT" sz="1800" dirty="0" smtClean="0">
                <a:solidFill>
                  <a:srgbClr val="0033CC"/>
                </a:solidFill>
              </a:rPr>
              <a:t> la </a:t>
            </a:r>
            <a:r>
              <a:rPr lang="en-US" altLang="it-IT" sz="1800" dirty="0" err="1" smtClean="0">
                <a:solidFill>
                  <a:srgbClr val="0033CC"/>
                </a:solidFill>
              </a:rPr>
              <a:t>loro</a:t>
            </a:r>
            <a:r>
              <a:rPr lang="en-US" altLang="it-IT" sz="1800" dirty="0" smtClean="0">
                <a:solidFill>
                  <a:srgbClr val="0033CC"/>
                </a:solidFill>
              </a:rPr>
              <a:t> </a:t>
            </a:r>
            <a:r>
              <a:rPr lang="en-US" altLang="it-IT" sz="1800" dirty="0" err="1" smtClean="0">
                <a:solidFill>
                  <a:srgbClr val="0033CC"/>
                </a:solidFill>
              </a:rPr>
              <a:t>posizione</a:t>
            </a:r>
            <a:r>
              <a:rPr lang="en-US" altLang="it-IT" sz="1800" dirty="0" smtClean="0">
                <a:solidFill>
                  <a:srgbClr val="0033CC"/>
                </a:solidFill>
              </a:rPr>
              <a:t> in “</a:t>
            </a:r>
            <a:r>
              <a:rPr lang="en-US" altLang="it-IT" sz="1800" dirty="0">
                <a:solidFill>
                  <a:srgbClr val="0033CC"/>
                </a:solidFill>
              </a:rPr>
              <a:t>Consensus on </a:t>
            </a:r>
            <a:r>
              <a:rPr lang="en-US" altLang="it-IT" sz="1800" dirty="0" smtClean="0">
                <a:solidFill>
                  <a:srgbClr val="0033CC"/>
                </a:solidFill>
              </a:rPr>
              <a:t>consensus: a synthesis….” Su Environmental Research Letters 2016 </a:t>
            </a:r>
            <a:endParaRPr lang="it-IT" altLang="it-IT" sz="1800" dirty="0">
              <a:solidFill>
                <a:srgbClr val="0033CC"/>
              </a:solidFill>
            </a:endParaRPr>
          </a:p>
        </p:txBody>
      </p:sp>
      <p:sp>
        <p:nvSpPr>
          <p:cNvPr id="289796" name="CasellaDiTesto 1"/>
          <p:cNvSpPr txBox="1">
            <a:spLocks noChangeArrowheads="1"/>
          </p:cNvSpPr>
          <p:nvPr/>
        </p:nvSpPr>
        <p:spPr bwMode="auto">
          <a:xfrm>
            <a:off x="5364088" y="1700808"/>
            <a:ext cx="3457575" cy="14779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1800" b="0" dirty="0" err="1">
                <a:solidFill>
                  <a:srgbClr val="FF0000"/>
                </a:solidFill>
              </a:rPr>
              <a:t>According</a:t>
            </a:r>
            <a:r>
              <a:rPr lang="it-IT" altLang="it-IT" sz="1800" b="0" dirty="0">
                <a:solidFill>
                  <a:srgbClr val="FF0000"/>
                </a:solidFill>
              </a:rPr>
              <a:t> to D. </a:t>
            </a:r>
            <a:r>
              <a:rPr lang="it-IT" altLang="it-IT" sz="1800" b="0" dirty="0" err="1">
                <a:solidFill>
                  <a:srgbClr val="FF0000"/>
                </a:solidFill>
              </a:rPr>
              <a:t>Middleton</a:t>
            </a:r>
            <a:r>
              <a:rPr lang="it-IT" altLang="it-IT" sz="1800" b="0" dirty="0">
                <a:solidFill>
                  <a:srgbClr val="FF0000"/>
                </a:solidFill>
              </a:rPr>
              <a:t> (2015) </a:t>
            </a:r>
            <a:r>
              <a:rPr lang="it-IT" altLang="it-IT" sz="1800" b="0" dirty="0" err="1">
                <a:solidFill>
                  <a:srgbClr val="FF0000"/>
                </a:solidFill>
              </a:rPr>
              <a:t>only</a:t>
            </a:r>
            <a:r>
              <a:rPr lang="it-IT" altLang="it-IT" sz="1800" b="0" dirty="0">
                <a:solidFill>
                  <a:srgbClr val="FF0000"/>
                </a:solidFill>
              </a:rPr>
              <a:t> 8,2% of the </a:t>
            </a:r>
            <a:r>
              <a:rPr lang="it-IT" altLang="it-IT" sz="1800" b="0" dirty="0" err="1">
                <a:solidFill>
                  <a:srgbClr val="FF0000"/>
                </a:solidFill>
              </a:rPr>
              <a:t>papers</a:t>
            </a:r>
            <a:r>
              <a:rPr lang="it-IT" altLang="it-IT" sz="1800" b="0" dirty="0">
                <a:solidFill>
                  <a:srgbClr val="FF0000"/>
                </a:solidFill>
              </a:rPr>
              <a:t> </a:t>
            </a:r>
            <a:r>
              <a:rPr lang="it-IT" altLang="it-IT" sz="1800" b="0" dirty="0" err="1">
                <a:solidFill>
                  <a:srgbClr val="FF0000"/>
                </a:solidFill>
              </a:rPr>
              <a:t>considered</a:t>
            </a:r>
            <a:r>
              <a:rPr lang="it-IT" altLang="it-IT" sz="1800" b="0" dirty="0">
                <a:solidFill>
                  <a:srgbClr val="FF0000"/>
                </a:solidFill>
              </a:rPr>
              <a:t> by  J. Cook et al. </a:t>
            </a:r>
            <a:r>
              <a:rPr lang="it-IT" altLang="it-IT" sz="1800" b="0" dirty="0" err="1">
                <a:solidFill>
                  <a:srgbClr val="FF0000"/>
                </a:solidFill>
              </a:rPr>
              <a:t>explicitly</a:t>
            </a:r>
            <a:r>
              <a:rPr lang="it-IT" altLang="it-IT" sz="1800" b="0" dirty="0">
                <a:solidFill>
                  <a:srgbClr val="FF0000"/>
                </a:solidFill>
              </a:rPr>
              <a:t> </a:t>
            </a:r>
            <a:r>
              <a:rPr lang="it-IT" altLang="it-IT" sz="1800" b="0" dirty="0" err="1">
                <a:solidFill>
                  <a:srgbClr val="FF0000"/>
                </a:solidFill>
              </a:rPr>
              <a:t>endorsed</a:t>
            </a:r>
            <a:r>
              <a:rPr lang="it-IT" altLang="it-IT" sz="1800" b="0" dirty="0">
                <a:solidFill>
                  <a:srgbClr val="FF0000"/>
                </a:solidFill>
              </a:rPr>
              <a:t> human-</a:t>
            </a:r>
            <a:r>
              <a:rPr lang="it-IT" altLang="it-IT" sz="1800" b="0" dirty="0" err="1">
                <a:solidFill>
                  <a:srgbClr val="FF0000"/>
                </a:solidFill>
              </a:rPr>
              <a:t>caused</a:t>
            </a:r>
            <a:r>
              <a:rPr lang="it-IT" altLang="it-IT" sz="1800" b="0" dirty="0">
                <a:solidFill>
                  <a:srgbClr val="FF0000"/>
                </a:solidFill>
              </a:rPr>
              <a:t> global warming.</a:t>
            </a:r>
          </a:p>
        </p:txBody>
      </p:sp>
      <p:sp>
        <p:nvSpPr>
          <p:cNvPr id="289797" name="CasellaDiTesto 5"/>
          <p:cNvSpPr txBox="1">
            <a:spLocks noChangeArrowheads="1"/>
          </p:cNvSpPr>
          <p:nvPr/>
        </p:nvSpPr>
        <p:spPr bwMode="auto">
          <a:xfrm>
            <a:off x="1187450" y="133350"/>
            <a:ext cx="61928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r>
              <a:rPr lang="it-IT" altLang="it-IT" sz="2800">
                <a:solidFill>
                  <a:srgbClr val="0033CC"/>
                </a:solidFill>
              </a:rPr>
              <a:t>John Cook et al.  Il mito del 97%</a:t>
            </a:r>
          </a:p>
        </p:txBody>
      </p:sp>
    </p:spTree>
    <p:extLst>
      <p:ext uri="{BB962C8B-B14F-4D97-AF65-F5344CB8AC3E}">
        <p14:creationId xmlns:p14="http://schemas.microsoft.com/office/powerpoint/2010/main" val="1815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Effect transition="in" filter="fade">
                                      <p:cBhvr>
                                        <p:cTn id="7" dur="500"/>
                                        <p:tgtEl>
                                          <p:spTgt spid="2897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9795">
                                            <p:txEl>
                                              <p:pRg st="1" end="1"/>
                                            </p:txEl>
                                          </p:spTgt>
                                        </p:tgtEl>
                                        <p:attrNameLst>
                                          <p:attrName>style.visibility</p:attrName>
                                        </p:attrNameLst>
                                      </p:cBhvr>
                                      <p:to>
                                        <p:strVal val="visible"/>
                                      </p:to>
                                    </p:set>
                                    <p:animEffect transition="in" filter="fade">
                                      <p:cBhvr>
                                        <p:cTn id="10" dur="500"/>
                                        <p:tgtEl>
                                          <p:spTgt spid="2897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9795">
                                            <p:txEl>
                                              <p:pRg st="2" end="2"/>
                                            </p:txEl>
                                          </p:spTgt>
                                        </p:tgtEl>
                                        <p:attrNameLst>
                                          <p:attrName>style.visibility</p:attrName>
                                        </p:attrNameLst>
                                      </p:cBhvr>
                                      <p:to>
                                        <p:strVal val="visible"/>
                                      </p:to>
                                    </p:set>
                                    <p:animEffect transition="in" filter="fade">
                                      <p:cBhvr>
                                        <p:cTn id="13" dur="500"/>
                                        <p:tgtEl>
                                          <p:spTgt spid="28979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9795">
                                            <p:txEl>
                                              <p:pRg st="3" end="3"/>
                                            </p:txEl>
                                          </p:spTgt>
                                        </p:tgtEl>
                                        <p:attrNameLst>
                                          <p:attrName>style.visibility</p:attrName>
                                        </p:attrNameLst>
                                      </p:cBhvr>
                                      <p:to>
                                        <p:strVal val="visible"/>
                                      </p:to>
                                    </p:set>
                                    <p:animEffect transition="in" filter="fade">
                                      <p:cBhvr>
                                        <p:cTn id="16" dur="500"/>
                                        <p:tgtEl>
                                          <p:spTgt spid="28979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89795">
                                            <p:txEl>
                                              <p:pRg st="4" end="4"/>
                                            </p:txEl>
                                          </p:spTgt>
                                        </p:tgtEl>
                                        <p:attrNameLst>
                                          <p:attrName>style.visibility</p:attrName>
                                        </p:attrNameLst>
                                      </p:cBhvr>
                                      <p:to>
                                        <p:strVal val="visible"/>
                                      </p:to>
                                    </p:set>
                                    <p:animEffect transition="in" filter="fade">
                                      <p:cBhvr>
                                        <p:cTn id="19" dur="500"/>
                                        <p:tgtEl>
                                          <p:spTgt spid="28979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89795">
                                            <p:txEl>
                                              <p:pRg st="5" end="5"/>
                                            </p:txEl>
                                          </p:spTgt>
                                        </p:tgtEl>
                                        <p:attrNameLst>
                                          <p:attrName>style.visibility</p:attrName>
                                        </p:attrNameLst>
                                      </p:cBhvr>
                                      <p:to>
                                        <p:strVal val="visible"/>
                                      </p:to>
                                    </p:set>
                                    <p:animEffect transition="in" filter="fade">
                                      <p:cBhvr>
                                        <p:cTn id="22" dur="500"/>
                                        <p:tgtEl>
                                          <p:spTgt spid="2897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9796"/>
                                        </p:tgtEl>
                                        <p:attrNameLst>
                                          <p:attrName>style.visibility</p:attrName>
                                        </p:attrNameLst>
                                      </p:cBhvr>
                                      <p:to>
                                        <p:strVal val="visible"/>
                                      </p:to>
                                    </p:set>
                                    <p:animEffect transition="in" filter="fade">
                                      <p:cBhvr>
                                        <p:cTn id="27" dur="500"/>
                                        <p:tgtEl>
                                          <p:spTgt spid="2897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9795">
                                            <p:txEl>
                                              <p:pRg st="0" end="0"/>
                                            </p:txEl>
                                          </p:spTgt>
                                        </p:tgtEl>
                                        <p:attrNameLst>
                                          <p:attrName>style.visibility</p:attrName>
                                        </p:attrNameLst>
                                      </p:cBhvr>
                                      <p:to>
                                        <p:strVal val="visible"/>
                                      </p:to>
                                    </p:set>
                                    <p:animEffect transition="in" filter="fade">
                                      <p:cBhvr>
                                        <p:cTn id="32" dur="500"/>
                                        <p:tgtEl>
                                          <p:spTgt spid="289795">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9795">
                                            <p:txEl>
                                              <p:pRg st="1" end="1"/>
                                            </p:txEl>
                                          </p:spTgt>
                                        </p:tgtEl>
                                        <p:attrNameLst>
                                          <p:attrName>style.visibility</p:attrName>
                                        </p:attrNameLst>
                                      </p:cBhvr>
                                      <p:to>
                                        <p:strVal val="visible"/>
                                      </p:to>
                                    </p:set>
                                    <p:animEffect transition="in" filter="fade">
                                      <p:cBhvr>
                                        <p:cTn id="35" dur="500"/>
                                        <p:tgtEl>
                                          <p:spTgt spid="289795">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9795">
                                            <p:txEl>
                                              <p:pRg st="2" end="2"/>
                                            </p:txEl>
                                          </p:spTgt>
                                        </p:tgtEl>
                                        <p:attrNameLst>
                                          <p:attrName>style.visibility</p:attrName>
                                        </p:attrNameLst>
                                      </p:cBhvr>
                                      <p:to>
                                        <p:strVal val="visible"/>
                                      </p:to>
                                    </p:set>
                                    <p:animEffect transition="in" filter="fade">
                                      <p:cBhvr>
                                        <p:cTn id="38" dur="500"/>
                                        <p:tgtEl>
                                          <p:spTgt spid="289795">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9795">
                                            <p:txEl>
                                              <p:pRg st="3" end="3"/>
                                            </p:txEl>
                                          </p:spTgt>
                                        </p:tgtEl>
                                        <p:attrNameLst>
                                          <p:attrName>style.visibility</p:attrName>
                                        </p:attrNameLst>
                                      </p:cBhvr>
                                      <p:to>
                                        <p:strVal val="visible"/>
                                      </p:to>
                                    </p:set>
                                    <p:animEffect transition="in" filter="fade">
                                      <p:cBhvr>
                                        <p:cTn id="41" dur="500"/>
                                        <p:tgtEl>
                                          <p:spTgt spid="289795">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9795">
                                            <p:txEl>
                                              <p:pRg st="4" end="4"/>
                                            </p:txEl>
                                          </p:spTgt>
                                        </p:tgtEl>
                                        <p:attrNameLst>
                                          <p:attrName>style.visibility</p:attrName>
                                        </p:attrNameLst>
                                      </p:cBhvr>
                                      <p:to>
                                        <p:strVal val="visible"/>
                                      </p:to>
                                    </p:set>
                                    <p:animEffect transition="in" filter="fade">
                                      <p:cBhvr>
                                        <p:cTn id="44" dur="500"/>
                                        <p:tgtEl>
                                          <p:spTgt spid="289795">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9795">
                                            <p:txEl>
                                              <p:pRg st="5" end="5"/>
                                            </p:txEl>
                                          </p:spTgt>
                                        </p:tgtEl>
                                        <p:attrNameLst>
                                          <p:attrName>style.visibility</p:attrName>
                                        </p:attrNameLst>
                                      </p:cBhvr>
                                      <p:to>
                                        <p:strVal val="visible"/>
                                      </p:to>
                                    </p:set>
                                    <p:animEffect transition="in" filter="fade">
                                      <p:cBhvr>
                                        <p:cTn id="47" dur="500"/>
                                        <p:tgtEl>
                                          <p:spTgt spid="289795">
                                            <p:txEl>
                                              <p:pRg st="5" end="5"/>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9795">
                                            <p:txEl>
                                              <p:pRg st="7" end="7"/>
                                            </p:txEl>
                                          </p:spTgt>
                                        </p:tgtEl>
                                        <p:attrNameLst>
                                          <p:attrName>style.visibility</p:attrName>
                                        </p:attrNameLst>
                                      </p:cBhvr>
                                      <p:to>
                                        <p:strVal val="visible"/>
                                      </p:to>
                                    </p:set>
                                    <p:animEffect transition="in" filter="fade">
                                      <p:cBhvr>
                                        <p:cTn id="50" dur="500"/>
                                        <p:tgtEl>
                                          <p:spTgt spid="289795">
                                            <p:txEl>
                                              <p:pRg st="7" end="7"/>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9795">
                                            <p:txEl>
                                              <p:pRg st="8" end="8"/>
                                            </p:txEl>
                                          </p:spTgt>
                                        </p:tgtEl>
                                        <p:attrNameLst>
                                          <p:attrName>style.visibility</p:attrName>
                                        </p:attrNameLst>
                                      </p:cBhvr>
                                      <p:to>
                                        <p:strVal val="visible"/>
                                      </p:to>
                                    </p:set>
                                    <p:animEffect transition="in" filter="fade">
                                      <p:cBhvr>
                                        <p:cTn id="53" dur="500"/>
                                        <p:tgtEl>
                                          <p:spTgt spid="289795">
                                            <p:txEl>
                                              <p:pRg st="8" end="8"/>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9795">
                                            <p:txEl>
                                              <p:pRg st="9" end="9"/>
                                            </p:txEl>
                                          </p:spTgt>
                                        </p:tgtEl>
                                        <p:attrNameLst>
                                          <p:attrName>style.visibility</p:attrName>
                                        </p:attrNameLst>
                                      </p:cBhvr>
                                      <p:to>
                                        <p:strVal val="visible"/>
                                      </p:to>
                                    </p:set>
                                    <p:animEffect transition="in" filter="fade">
                                      <p:cBhvr>
                                        <p:cTn id="56" dur="500"/>
                                        <p:tgtEl>
                                          <p:spTgt spid="289795">
                                            <p:txEl>
                                              <p:pRg st="9" end="9"/>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9795">
                                            <p:txEl>
                                              <p:pRg st="10" end="10"/>
                                            </p:txEl>
                                          </p:spTgt>
                                        </p:tgtEl>
                                        <p:attrNameLst>
                                          <p:attrName>style.visibility</p:attrName>
                                        </p:attrNameLst>
                                      </p:cBhvr>
                                      <p:to>
                                        <p:strVal val="visible"/>
                                      </p:to>
                                    </p:set>
                                    <p:animEffect transition="in" filter="fade">
                                      <p:cBhvr>
                                        <p:cTn id="59" dur="500"/>
                                        <p:tgtEl>
                                          <p:spTgt spid="289795">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89795">
                                            <p:txEl>
                                              <p:pRg st="12" end="12"/>
                                            </p:txEl>
                                          </p:spTgt>
                                        </p:tgtEl>
                                        <p:attrNameLst>
                                          <p:attrName>style.visibility</p:attrName>
                                        </p:attrNameLst>
                                      </p:cBhvr>
                                      <p:to>
                                        <p:strVal val="visible"/>
                                      </p:to>
                                    </p:set>
                                    <p:animEffect transition="in" filter="fade">
                                      <p:cBhvr>
                                        <p:cTn id="64" dur="500"/>
                                        <p:tgtEl>
                                          <p:spTgt spid="2897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allAtOnce"/>
      <p:bldP spid="2897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0425" y="142875"/>
            <a:ext cx="5943600" cy="477838"/>
          </a:xfrm>
        </p:spPr>
        <p:txBody>
          <a:bodyPr/>
          <a:lstStyle/>
          <a:p>
            <a:pPr>
              <a:defRPr/>
            </a:pPr>
            <a:r>
              <a:rPr lang="it-IT" sz="2800" dirty="0" smtClean="0">
                <a:solidFill>
                  <a:srgbClr val="0070C0"/>
                </a:solidFill>
              </a:rPr>
              <a:t> </a:t>
            </a:r>
            <a:r>
              <a:rPr lang="it-IT" sz="2800" dirty="0" smtClean="0">
                <a:solidFill>
                  <a:schemeClr val="accent2">
                    <a:lumMod val="60000"/>
                    <a:lumOff val="40000"/>
                  </a:schemeClr>
                </a:solidFill>
              </a:rPr>
              <a:t>La CO</a:t>
            </a:r>
            <a:r>
              <a:rPr lang="it-IT" sz="2800" baseline="-25000" dirty="0" smtClean="0">
                <a:solidFill>
                  <a:schemeClr val="accent2">
                    <a:lumMod val="60000"/>
                    <a:lumOff val="40000"/>
                  </a:schemeClr>
                </a:solidFill>
              </a:rPr>
              <a:t>2 </a:t>
            </a:r>
            <a:r>
              <a:rPr lang="it-IT" sz="2800" dirty="0" smtClean="0">
                <a:solidFill>
                  <a:schemeClr val="accent2">
                    <a:lumMod val="60000"/>
                    <a:lumOff val="40000"/>
                  </a:schemeClr>
                </a:solidFill>
              </a:rPr>
              <a:t>antropica imputato n°1</a:t>
            </a:r>
            <a:endParaRPr lang="it-IT" sz="2800" dirty="0">
              <a:solidFill>
                <a:schemeClr val="accent2">
                  <a:lumMod val="60000"/>
                  <a:lumOff val="40000"/>
                </a:schemeClr>
              </a:solidFill>
            </a:endParaRPr>
          </a:p>
        </p:txBody>
      </p:sp>
      <p:sp>
        <p:nvSpPr>
          <p:cNvPr id="115715" name="Segnaposto numero diapositiva 2"/>
          <p:cNvSpPr>
            <a:spLocks noGrp="1"/>
          </p:cNvSpPr>
          <p:nvPr>
            <p:ph type="sldNum" sz="quarter" idx="10"/>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AA28F06F-F4AF-4A0B-8E97-4ACB01EA92F0}" type="slidenum">
              <a:rPr lang="it-IT" altLang="it-IT" sz="1600" smtClean="0">
                <a:solidFill>
                  <a:srgbClr val="FF9900"/>
                </a:solidFill>
              </a:rPr>
              <a:pPr/>
              <a:t>5</a:t>
            </a:fld>
            <a:endParaRPr lang="it-IT" altLang="it-IT" sz="1600" smtClean="0">
              <a:solidFill>
                <a:srgbClr val="FF9900"/>
              </a:solidFill>
            </a:endParaRPr>
          </a:p>
        </p:txBody>
      </p:sp>
      <p:sp>
        <p:nvSpPr>
          <p:cNvPr id="4" name="CasellaDiTesto 3"/>
          <p:cNvSpPr txBox="1"/>
          <p:nvPr/>
        </p:nvSpPr>
        <p:spPr>
          <a:xfrm>
            <a:off x="179388" y="1014413"/>
            <a:ext cx="8775700" cy="5078412"/>
          </a:xfrm>
          <a:prstGeom prst="rect">
            <a:avLst/>
          </a:prstGeom>
          <a:noFill/>
        </p:spPr>
        <p:txBody>
          <a:bodyPr>
            <a:spAutoFit/>
          </a:bodyPr>
          <a:lstStyle/>
          <a:p>
            <a:pPr marL="342900" indent="-342900">
              <a:buFont typeface="Wingdings" panose="05000000000000000000" pitchFamily="2" charset="2"/>
              <a:buChar char="Ø"/>
              <a:defRPr/>
            </a:pPr>
            <a:r>
              <a:rPr lang="it-IT" sz="1800" b="1" dirty="0">
                <a:solidFill>
                  <a:schemeClr val="accent6">
                    <a:lumMod val="60000"/>
                    <a:lumOff val="40000"/>
                  </a:schemeClr>
                </a:solidFill>
              </a:rPr>
              <a:t>L’uso dei combustibili fossili comporta l’immissione in atmosfera di </a:t>
            </a:r>
            <a:r>
              <a:rPr lang="it-IT" sz="1800" b="1" dirty="0">
                <a:solidFill>
                  <a:srgbClr val="FF0000"/>
                </a:solidFill>
              </a:rPr>
              <a:t>CO</a:t>
            </a:r>
            <a:r>
              <a:rPr lang="it-IT" sz="1800" b="1" baseline="-25000" dirty="0">
                <a:solidFill>
                  <a:srgbClr val="FF0000"/>
                </a:solidFill>
              </a:rPr>
              <a:t>2</a:t>
            </a:r>
            <a:r>
              <a:rPr lang="it-IT" sz="1800" b="1" dirty="0">
                <a:solidFill>
                  <a:srgbClr val="FF0000"/>
                </a:solidFill>
              </a:rPr>
              <a:t> aggiuntiva rispetto ai flussi naturali </a:t>
            </a:r>
            <a:r>
              <a:rPr lang="it-IT" sz="1800" b="1" dirty="0">
                <a:solidFill>
                  <a:schemeClr val="accent6">
                    <a:lumMod val="60000"/>
                    <a:lumOff val="40000"/>
                  </a:schemeClr>
                </a:solidFill>
              </a:rPr>
              <a:t>e, essendo un gas serra, è stata imputata di essere responsabile del riscaldamento verificatosi nel XX secolo.</a:t>
            </a:r>
          </a:p>
          <a:p>
            <a:pPr marL="342900" indent="-342900">
              <a:buFont typeface="Wingdings" panose="05000000000000000000" pitchFamily="2" charset="2"/>
              <a:buChar char="Ø"/>
              <a:defRPr/>
            </a:pPr>
            <a:endParaRPr lang="it-IT" sz="1800" b="1" dirty="0">
              <a:solidFill>
                <a:schemeClr val="accent6">
                  <a:lumMod val="60000"/>
                  <a:lumOff val="40000"/>
                </a:schemeClr>
              </a:solidFill>
            </a:endParaRPr>
          </a:p>
          <a:p>
            <a:pPr marL="342900" indent="-342900">
              <a:buFont typeface="Wingdings" panose="05000000000000000000" pitchFamily="2" charset="2"/>
              <a:buChar char="Ø"/>
              <a:defRPr/>
            </a:pPr>
            <a:r>
              <a:rPr lang="it-IT" sz="1800" b="1" dirty="0">
                <a:solidFill>
                  <a:schemeClr val="accent6">
                    <a:lumMod val="60000"/>
                    <a:lumOff val="40000"/>
                  </a:schemeClr>
                </a:solidFill>
              </a:rPr>
              <a:t>La CO</a:t>
            </a:r>
            <a:r>
              <a:rPr lang="it-IT" sz="1800" b="1" baseline="-25000" dirty="0">
                <a:solidFill>
                  <a:schemeClr val="accent6">
                    <a:lumMod val="60000"/>
                    <a:lumOff val="40000"/>
                  </a:schemeClr>
                </a:solidFill>
              </a:rPr>
              <a:t>2</a:t>
            </a:r>
            <a:r>
              <a:rPr lang="it-IT" sz="1800" b="1" dirty="0">
                <a:solidFill>
                  <a:schemeClr val="accent6">
                    <a:lumMod val="60000"/>
                    <a:lumOff val="40000"/>
                  </a:schemeClr>
                </a:solidFill>
              </a:rPr>
              <a:t> antropica </a:t>
            </a:r>
            <a:r>
              <a:rPr lang="it-IT" sz="1800" b="1" dirty="0">
                <a:solidFill>
                  <a:srgbClr val="FF0000"/>
                </a:solidFill>
              </a:rPr>
              <a:t>è meno del 5%</a:t>
            </a:r>
            <a:r>
              <a:rPr lang="it-IT" sz="1800" b="1" dirty="0">
                <a:solidFill>
                  <a:schemeClr val="accent6">
                    <a:lumMod val="60000"/>
                    <a:lumOff val="40000"/>
                  </a:schemeClr>
                </a:solidFill>
              </a:rPr>
              <a:t> del totale immesso in atmosfera (IPCC).</a:t>
            </a:r>
          </a:p>
          <a:p>
            <a:pPr marL="342900" indent="-342900">
              <a:buFont typeface="Wingdings" panose="05000000000000000000" pitchFamily="2" charset="2"/>
              <a:buChar char="Ø"/>
              <a:defRPr/>
            </a:pPr>
            <a:endParaRPr lang="it-IT" sz="1800" b="1" dirty="0">
              <a:solidFill>
                <a:schemeClr val="accent6">
                  <a:lumMod val="60000"/>
                  <a:lumOff val="40000"/>
                </a:schemeClr>
              </a:solidFill>
            </a:endParaRPr>
          </a:p>
          <a:p>
            <a:pPr marL="342900" indent="-342900">
              <a:buFont typeface="Wingdings" panose="05000000000000000000" pitchFamily="2" charset="2"/>
              <a:buChar char="Ø"/>
              <a:defRPr/>
            </a:pPr>
            <a:r>
              <a:rPr lang="it-IT" altLang="it-IT" sz="1800" b="1" dirty="0">
                <a:solidFill>
                  <a:schemeClr val="accent6">
                    <a:lumMod val="60000"/>
                    <a:lumOff val="40000"/>
                  </a:schemeClr>
                </a:solidFill>
                <a:cs typeface="Times New Roman" pitchFamily="18" charset="0"/>
              </a:rPr>
              <a:t>La CO</a:t>
            </a:r>
            <a:r>
              <a:rPr lang="it-IT" altLang="it-IT" sz="1800" b="1" baseline="-25000" dirty="0">
                <a:solidFill>
                  <a:schemeClr val="accent6">
                    <a:lumMod val="60000"/>
                    <a:lumOff val="40000"/>
                  </a:schemeClr>
                </a:solidFill>
                <a:cs typeface="Times New Roman" pitchFamily="18" charset="0"/>
              </a:rPr>
              <a:t>2</a:t>
            </a:r>
            <a:r>
              <a:rPr lang="it-IT" altLang="it-IT" sz="1800" b="1" dirty="0">
                <a:solidFill>
                  <a:schemeClr val="accent6">
                    <a:lumMod val="60000"/>
                    <a:lumOff val="40000"/>
                  </a:schemeClr>
                </a:solidFill>
                <a:cs typeface="Times New Roman" pitchFamily="18" charset="0"/>
              </a:rPr>
              <a:t>, ai livelli attuali di concentrazione in atmosfera (</a:t>
            </a:r>
            <a:r>
              <a:rPr lang="it-IT" altLang="it-IT" sz="1800" b="1" dirty="0">
                <a:solidFill>
                  <a:srgbClr val="FF0000"/>
                </a:solidFill>
                <a:cs typeface="Times New Roman" pitchFamily="18" charset="0"/>
              </a:rPr>
              <a:t>4 molecole ogni 10.000</a:t>
            </a:r>
            <a:r>
              <a:rPr lang="it-IT" altLang="it-IT" sz="1800" b="1" dirty="0">
                <a:solidFill>
                  <a:schemeClr val="accent6">
                    <a:lumMod val="60000"/>
                    <a:lumOff val="40000"/>
                  </a:schemeClr>
                </a:solidFill>
                <a:cs typeface="Times New Roman" pitchFamily="18" charset="0"/>
              </a:rPr>
              <a:t>) è lontanissima dall</a:t>
            </a:r>
            <a:r>
              <a:rPr lang="it-IT" altLang="en-US" sz="1800" b="1" dirty="0">
                <a:solidFill>
                  <a:schemeClr val="accent6">
                    <a:lumMod val="60000"/>
                    <a:lumOff val="40000"/>
                  </a:schemeClr>
                </a:solidFill>
                <a:cs typeface="Times New Roman" pitchFamily="18" charset="0"/>
              </a:rPr>
              <a:t>’</a:t>
            </a:r>
            <a:r>
              <a:rPr lang="it-IT" altLang="it-IT" sz="1800" b="1" dirty="0">
                <a:solidFill>
                  <a:schemeClr val="accent6">
                    <a:lumMod val="60000"/>
                    <a:lumOff val="40000"/>
                  </a:schemeClr>
                </a:solidFill>
                <a:cs typeface="Times New Roman" pitchFamily="18" charset="0"/>
              </a:rPr>
              <a:t>essere un inquinante.</a:t>
            </a:r>
          </a:p>
          <a:p>
            <a:pPr marL="342900" indent="-342900">
              <a:buFont typeface="Wingdings" panose="05000000000000000000" pitchFamily="2" charset="2"/>
              <a:buChar char="Ø"/>
              <a:defRPr/>
            </a:pPr>
            <a:endParaRPr lang="it-IT" sz="1800" b="1" dirty="0">
              <a:solidFill>
                <a:schemeClr val="accent6">
                  <a:lumMod val="60000"/>
                  <a:lumOff val="40000"/>
                </a:schemeClr>
              </a:solidFill>
              <a:cs typeface="Times New Roman" pitchFamily="18" charset="0"/>
            </a:endParaRPr>
          </a:p>
          <a:p>
            <a:pPr marL="342900" indent="-342900">
              <a:buFont typeface="Wingdings" panose="05000000000000000000" pitchFamily="2" charset="2"/>
              <a:buChar char="Ø"/>
              <a:defRPr/>
            </a:pPr>
            <a:r>
              <a:rPr lang="it-IT" sz="1800" b="1" dirty="0">
                <a:solidFill>
                  <a:schemeClr val="accent6">
                    <a:lumMod val="60000"/>
                    <a:lumOff val="40000"/>
                  </a:schemeClr>
                </a:solidFill>
                <a:cs typeface="Times New Roman" pitchFamily="18" charset="0"/>
              </a:rPr>
              <a:t>L’uso corretto dei combustibili fossili deve mirare a </a:t>
            </a:r>
            <a:r>
              <a:rPr lang="it-IT" sz="1800" b="1" dirty="0">
                <a:solidFill>
                  <a:srgbClr val="FF0000"/>
                </a:solidFill>
                <a:cs typeface="Times New Roman" pitchFamily="18" charset="0"/>
              </a:rPr>
              <a:t>ridurre quanto più possibile gli inquinant</a:t>
            </a:r>
            <a:r>
              <a:rPr lang="it-IT" sz="1800" b="1" dirty="0">
                <a:solidFill>
                  <a:schemeClr val="accent6">
                    <a:lumMod val="60000"/>
                    <a:lumOff val="40000"/>
                  </a:schemeClr>
                </a:solidFill>
                <a:cs typeface="Times New Roman" pitchFamily="18" charset="0"/>
              </a:rPr>
              <a:t>i (ossidi di zolfo e di azoto, particolato e incombusti).</a:t>
            </a:r>
          </a:p>
          <a:p>
            <a:pPr marL="342900" indent="-342900">
              <a:buFont typeface="Wingdings" panose="05000000000000000000" pitchFamily="2" charset="2"/>
              <a:buChar char="Ø"/>
              <a:defRPr/>
            </a:pPr>
            <a:endParaRPr lang="it-IT" sz="1800" b="1" dirty="0">
              <a:solidFill>
                <a:schemeClr val="accent6">
                  <a:lumMod val="60000"/>
                  <a:lumOff val="40000"/>
                </a:schemeClr>
              </a:solidFill>
              <a:cs typeface="Times New Roman" pitchFamily="18" charset="0"/>
            </a:endParaRPr>
          </a:p>
          <a:p>
            <a:pPr marL="342900" indent="-342900">
              <a:buFont typeface="Wingdings" panose="05000000000000000000" pitchFamily="2" charset="2"/>
              <a:buChar char="Ø"/>
              <a:defRPr/>
            </a:pPr>
            <a:endParaRPr lang="it-IT" sz="1800" b="1" dirty="0">
              <a:solidFill>
                <a:schemeClr val="accent6">
                  <a:lumMod val="60000"/>
                  <a:lumOff val="40000"/>
                </a:schemeClr>
              </a:solidFill>
              <a:cs typeface="Times New Roman" pitchFamily="18" charset="0"/>
            </a:endParaRPr>
          </a:p>
          <a:p>
            <a:pPr marL="285750" indent="-285750">
              <a:buFont typeface="Wingdings" panose="05000000000000000000" pitchFamily="2" charset="2"/>
              <a:buChar char="Ø"/>
              <a:defRPr/>
            </a:pPr>
            <a:r>
              <a:rPr lang="it-IT" altLang="it-IT" sz="1800" b="1" dirty="0">
                <a:solidFill>
                  <a:schemeClr val="accent6">
                    <a:lumMod val="60000"/>
                    <a:lumOff val="40000"/>
                  </a:schemeClr>
                </a:solidFill>
                <a:cs typeface="Times New Roman" pitchFamily="18" charset="0"/>
              </a:rPr>
              <a:t>La CO</a:t>
            </a:r>
            <a:r>
              <a:rPr lang="it-IT" altLang="it-IT" sz="1800" b="1" baseline="-25000" dirty="0">
                <a:solidFill>
                  <a:schemeClr val="accent6">
                    <a:lumMod val="60000"/>
                    <a:lumOff val="40000"/>
                  </a:schemeClr>
                </a:solidFill>
                <a:cs typeface="Times New Roman" pitchFamily="18" charset="0"/>
              </a:rPr>
              <a:t>2</a:t>
            </a:r>
            <a:r>
              <a:rPr lang="it-IT" altLang="it-IT" sz="1800" b="1" dirty="0">
                <a:solidFill>
                  <a:schemeClr val="accent6">
                    <a:lumMod val="60000"/>
                    <a:lumOff val="40000"/>
                  </a:schemeClr>
                </a:solidFill>
                <a:cs typeface="Times New Roman" pitchFamily="18" charset="0"/>
              </a:rPr>
              <a:t> è </a:t>
            </a:r>
            <a:r>
              <a:rPr lang="it-IT" altLang="it-IT" sz="1800" b="1" dirty="0">
                <a:solidFill>
                  <a:srgbClr val="FF0000"/>
                </a:solidFill>
                <a:cs typeface="Times New Roman" pitchFamily="18" charset="0"/>
              </a:rPr>
              <a:t>un potente fertilizzante </a:t>
            </a:r>
            <a:r>
              <a:rPr lang="it-IT" altLang="it-IT" sz="1800" b="1" dirty="0">
                <a:solidFill>
                  <a:schemeClr val="accent6">
                    <a:lumMod val="60000"/>
                    <a:lumOff val="40000"/>
                  </a:schemeClr>
                </a:solidFill>
                <a:cs typeface="Times New Roman" pitchFamily="18" charset="0"/>
              </a:rPr>
              <a:t>di tutta la biosfera. Si sta ora assistendo a un processo di rinverdimento di tutto il globo terrestre, probabilmente conseguente l’aumento di concentrazione di CO</a:t>
            </a:r>
            <a:r>
              <a:rPr lang="it-IT" altLang="it-IT" sz="1800" b="1" baseline="-25000" dirty="0">
                <a:solidFill>
                  <a:schemeClr val="accent6">
                    <a:lumMod val="60000"/>
                    <a:lumOff val="40000"/>
                  </a:schemeClr>
                </a:solidFill>
                <a:cs typeface="Times New Roman" pitchFamily="18" charset="0"/>
              </a:rPr>
              <a:t>2</a:t>
            </a:r>
            <a:r>
              <a:rPr lang="it-IT" altLang="it-IT" sz="1800" b="1" dirty="0">
                <a:solidFill>
                  <a:schemeClr val="accent6">
                    <a:lumMod val="60000"/>
                    <a:lumOff val="40000"/>
                  </a:schemeClr>
                </a:solidFill>
                <a:cs typeface="Times New Roman" pitchFamily="18" charset="0"/>
              </a:rPr>
              <a:t> in atmosfera.</a:t>
            </a:r>
            <a:endParaRPr lang="it-IT" sz="1800" b="1" dirty="0">
              <a:solidFill>
                <a:schemeClr val="accent6">
                  <a:lumMod val="60000"/>
                  <a:lumOff val="40000"/>
                </a:schemeClr>
              </a:solidFill>
            </a:endParaRPr>
          </a:p>
          <a:p>
            <a:pPr marL="342900" indent="-342900">
              <a:buFont typeface="Wingdings" panose="05000000000000000000" pitchFamily="2" charset="2"/>
              <a:buChar char="Ø"/>
              <a:defRPr/>
            </a:pPr>
            <a:endParaRPr lang="it-IT" sz="1800" b="1" dirty="0">
              <a:solidFill>
                <a:schemeClr val="accent6">
                  <a:lumMod val="60000"/>
                  <a:lumOff val="40000"/>
                </a:schemeClr>
              </a:solidFill>
            </a:endParaRPr>
          </a:p>
        </p:txBody>
      </p:sp>
    </p:spTree>
    <p:extLst>
      <p:ext uri="{BB962C8B-B14F-4D97-AF65-F5344CB8AC3E}">
        <p14:creationId xmlns:p14="http://schemas.microsoft.com/office/powerpoint/2010/main" val="598989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olo 1"/>
          <p:cNvSpPr>
            <a:spLocks noGrp="1"/>
          </p:cNvSpPr>
          <p:nvPr>
            <p:ph type="title"/>
          </p:nvPr>
        </p:nvSpPr>
        <p:spPr>
          <a:xfrm>
            <a:off x="719138" y="34925"/>
            <a:ext cx="8245475" cy="585788"/>
          </a:xfrm>
        </p:spPr>
        <p:txBody>
          <a:bodyPr/>
          <a:lstStyle/>
          <a:p>
            <a:r>
              <a:rPr lang="it-IT" altLang="it-IT" sz="2800" smtClean="0">
                <a:solidFill>
                  <a:srgbClr val="0033CC"/>
                </a:solidFill>
              </a:rPr>
              <a:t> Fattori che favoriscono una risposta positiva</a:t>
            </a:r>
          </a:p>
        </p:txBody>
      </p:sp>
      <p:sp>
        <p:nvSpPr>
          <p:cNvPr id="291843" name="Segnaposto numero diapositiva 2"/>
          <p:cNvSpPr>
            <a:spLocks noGrp="1"/>
          </p:cNvSpPr>
          <p:nvPr>
            <p:ph type="sldNum" sz="quarter" idx="10"/>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9B24637C-DBD1-4817-93CC-33A44EAB9295}" type="slidenum">
              <a:rPr lang="it-IT" altLang="it-IT" sz="1600" smtClean="0">
                <a:solidFill>
                  <a:srgbClr val="FF9900"/>
                </a:solidFill>
              </a:rPr>
              <a:pPr/>
              <a:t>50</a:t>
            </a:fld>
            <a:endParaRPr lang="it-IT" altLang="it-IT" sz="1600" smtClean="0">
              <a:solidFill>
                <a:srgbClr val="FF9900"/>
              </a:solidFill>
            </a:endParaRPr>
          </a:p>
        </p:txBody>
      </p:sp>
      <p:sp>
        <p:nvSpPr>
          <p:cNvPr id="5" name="Rectangle 3"/>
          <p:cNvSpPr>
            <a:spLocks noChangeArrowheads="1"/>
          </p:cNvSpPr>
          <p:nvPr/>
        </p:nvSpPr>
        <p:spPr bwMode="auto">
          <a:xfrm>
            <a:off x="241300" y="1030288"/>
            <a:ext cx="8569325"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8700" tIns="-44436" rIns="0" bIns="0" anchor="ctr">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0" fontAlgn="base" hangingPunct="0">
              <a:spcBef>
                <a:spcPct val="0"/>
              </a:spcBef>
              <a:spcAft>
                <a:spcPct val="0"/>
              </a:spcAft>
              <a:defRPr/>
            </a:pPr>
            <a:endParaRPr lang="it-IT" altLang="it-IT" dirty="0" smtClean="0">
              <a:solidFill>
                <a:srgbClr val="0033CC"/>
              </a:solidFill>
            </a:endParaRPr>
          </a:p>
          <a:p>
            <a:pPr eaLnBrk="0" fontAlgn="base" hangingPunct="0">
              <a:spcBef>
                <a:spcPct val="0"/>
              </a:spcBef>
              <a:spcAft>
                <a:spcPct val="0"/>
              </a:spcAft>
              <a:defRPr/>
            </a:pPr>
            <a:r>
              <a:rPr lang="it-IT" altLang="it-IT" dirty="0" smtClean="0">
                <a:solidFill>
                  <a:srgbClr val="0033CC"/>
                </a:solidFill>
              </a:rPr>
              <a:t>Probabilmente c’è una propensione  </a:t>
            </a:r>
          </a:p>
          <a:p>
            <a:pPr marL="171450" indent="-171450" eaLnBrk="0" fontAlgn="base" hangingPunct="0">
              <a:spcBef>
                <a:spcPct val="0"/>
              </a:spcBef>
              <a:spcAft>
                <a:spcPct val="0"/>
              </a:spcAft>
              <a:buFont typeface="Wingdings" panose="05000000000000000000" pitchFamily="2" charset="2"/>
              <a:buChar char="Ø"/>
              <a:defRPr/>
            </a:pPr>
            <a:r>
              <a:rPr lang="it-IT" altLang="it-IT" dirty="0" smtClean="0">
                <a:solidFill>
                  <a:srgbClr val="0033CC"/>
                </a:solidFill>
              </a:rPr>
              <a:t>da parte di chi reputa che il cambiamento climatico sia di origine antropica ad evidenziare la propria posizione,</a:t>
            </a:r>
          </a:p>
          <a:p>
            <a:pPr marL="171450" indent="-171450" eaLnBrk="0" fontAlgn="base" hangingPunct="0">
              <a:spcBef>
                <a:spcPct val="0"/>
              </a:spcBef>
              <a:spcAft>
                <a:spcPct val="0"/>
              </a:spcAft>
              <a:buFont typeface="Wingdings" panose="05000000000000000000" pitchFamily="2" charset="2"/>
              <a:buChar char="Ø"/>
              <a:defRPr/>
            </a:pPr>
            <a:r>
              <a:rPr lang="it-IT" altLang="it-IT" dirty="0" smtClean="0">
                <a:solidFill>
                  <a:srgbClr val="0033CC"/>
                </a:solidFill>
              </a:rPr>
              <a:t>da parte di chi reputa che il cambiamento climatico sia naturale  a non farlo.</a:t>
            </a:r>
          </a:p>
          <a:p>
            <a:pPr marL="171450" indent="-171450" eaLnBrk="0" fontAlgn="base" hangingPunct="0">
              <a:spcBef>
                <a:spcPct val="0"/>
              </a:spcBef>
              <a:spcAft>
                <a:spcPct val="0"/>
              </a:spcAft>
              <a:buFont typeface="Wingdings" panose="05000000000000000000" pitchFamily="2" charset="2"/>
              <a:buChar char="Ø"/>
              <a:defRPr/>
            </a:pPr>
            <a:endParaRPr lang="it-IT" altLang="it-IT" dirty="0" smtClean="0">
              <a:solidFill>
                <a:srgbClr val="0033CC"/>
              </a:solidFill>
            </a:endParaRPr>
          </a:p>
          <a:p>
            <a:pPr marL="171450" indent="-171450" eaLnBrk="0" fontAlgn="base" hangingPunct="0">
              <a:spcBef>
                <a:spcPct val="0"/>
              </a:spcBef>
              <a:spcAft>
                <a:spcPct val="0"/>
              </a:spcAft>
              <a:buFont typeface="Wingdings" panose="05000000000000000000" pitchFamily="2" charset="2"/>
              <a:buChar char="Ø"/>
              <a:defRPr/>
            </a:pPr>
            <a:endParaRPr lang="it-IT" altLang="it-IT" dirty="0" smtClean="0">
              <a:solidFill>
                <a:srgbClr val="0033CC"/>
              </a:solidFill>
            </a:endParaRPr>
          </a:p>
          <a:p>
            <a:pPr eaLnBrk="0" fontAlgn="base" hangingPunct="0">
              <a:spcBef>
                <a:spcPct val="0"/>
              </a:spcBef>
              <a:spcAft>
                <a:spcPct val="0"/>
              </a:spcAft>
              <a:defRPr/>
            </a:pPr>
            <a:r>
              <a:rPr lang="it-IT" altLang="it-IT" dirty="0" smtClean="0">
                <a:solidFill>
                  <a:srgbClr val="0033CC"/>
                </a:solidFill>
              </a:rPr>
              <a:t>Ciò si spiega anche in relazione a:</a:t>
            </a:r>
          </a:p>
          <a:p>
            <a:pPr marL="171450" indent="-171450" eaLnBrk="0" fontAlgn="base" hangingPunct="0">
              <a:spcBef>
                <a:spcPct val="0"/>
              </a:spcBef>
              <a:spcAft>
                <a:spcPct val="0"/>
              </a:spcAft>
              <a:buFont typeface="Wingdings" panose="05000000000000000000" pitchFamily="2" charset="2"/>
              <a:buChar char="Ø"/>
              <a:defRPr/>
            </a:pPr>
            <a:r>
              <a:rPr lang="it-IT" altLang="it-IT" dirty="0" smtClean="0">
                <a:solidFill>
                  <a:srgbClr val="0033CC"/>
                </a:solidFill>
              </a:rPr>
              <a:t>Giro dei finanziamenti (la maggior parte dei finanziamenti per ricerca vengono dai governi e il catastrofismo procura voti mentre il buon senso li fa perdere).</a:t>
            </a:r>
          </a:p>
          <a:p>
            <a:pPr marL="171450" indent="-171450" eaLnBrk="0" fontAlgn="base" hangingPunct="0">
              <a:spcBef>
                <a:spcPct val="0"/>
              </a:spcBef>
              <a:spcAft>
                <a:spcPct val="0"/>
              </a:spcAft>
              <a:buFont typeface="Wingdings" panose="05000000000000000000" pitchFamily="2" charset="2"/>
              <a:buChar char="Ø"/>
              <a:defRPr/>
            </a:pPr>
            <a:r>
              <a:rPr lang="it-IT" altLang="it-IT" dirty="0" smtClean="0">
                <a:solidFill>
                  <a:srgbClr val="0033CC"/>
                </a:solidFill>
              </a:rPr>
              <a:t>La connotazione di «politicamente corretto» attribuita all’AGW.</a:t>
            </a:r>
          </a:p>
          <a:p>
            <a:pPr marL="171450" indent="-171450" eaLnBrk="0" fontAlgn="base" hangingPunct="0">
              <a:spcBef>
                <a:spcPct val="0"/>
              </a:spcBef>
              <a:spcAft>
                <a:spcPct val="0"/>
              </a:spcAft>
              <a:buFont typeface="Wingdings" panose="05000000000000000000" pitchFamily="2" charset="2"/>
              <a:buChar char="Ø"/>
              <a:defRPr/>
            </a:pPr>
            <a:r>
              <a:rPr lang="it-IT" altLang="it-IT" dirty="0" smtClean="0">
                <a:solidFill>
                  <a:srgbClr val="0033CC"/>
                </a:solidFill>
              </a:rPr>
              <a:t>Il legame, non provato ma spesso reiterato,  del problema dei cambiamenti climatici con altri problemi che </a:t>
            </a:r>
            <a:r>
              <a:rPr lang="it-IT" altLang="it-IT" dirty="0" err="1" smtClean="0">
                <a:solidFill>
                  <a:srgbClr val="0033CC"/>
                </a:solidFill>
              </a:rPr>
              <a:t>afligono</a:t>
            </a:r>
            <a:r>
              <a:rPr lang="it-IT" altLang="it-IT" dirty="0" smtClean="0">
                <a:solidFill>
                  <a:srgbClr val="0033CC"/>
                </a:solidFill>
              </a:rPr>
              <a:t> l’umanità.</a:t>
            </a:r>
          </a:p>
          <a:p>
            <a:pPr marL="171450" indent="-171450" eaLnBrk="0" fontAlgn="base" hangingPunct="0">
              <a:spcBef>
                <a:spcPct val="0"/>
              </a:spcBef>
              <a:spcAft>
                <a:spcPct val="0"/>
              </a:spcAft>
              <a:buFont typeface="Wingdings" panose="05000000000000000000" pitchFamily="2" charset="2"/>
              <a:buChar char="Ø"/>
              <a:defRPr/>
            </a:pPr>
            <a:r>
              <a:rPr lang="it-IT" altLang="it-IT" dirty="0" smtClean="0">
                <a:solidFill>
                  <a:srgbClr val="0033CC"/>
                </a:solidFill>
              </a:rPr>
              <a:t>Promuovere studi e ricerche nel senso opposto equivale a chiudere ogni speranza di finanziamenti.</a:t>
            </a:r>
          </a:p>
        </p:txBody>
      </p:sp>
    </p:spTree>
    <p:extLst>
      <p:ext uri="{BB962C8B-B14F-4D97-AF65-F5344CB8AC3E}">
        <p14:creationId xmlns:p14="http://schemas.microsoft.com/office/powerpoint/2010/main" val="3257377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itolo 1"/>
          <p:cNvSpPr>
            <a:spLocks noGrp="1"/>
          </p:cNvSpPr>
          <p:nvPr>
            <p:ph type="title"/>
          </p:nvPr>
        </p:nvSpPr>
        <p:spPr/>
        <p:txBody>
          <a:bodyPr/>
          <a:lstStyle/>
          <a:p>
            <a:endParaRPr lang="it-IT" altLang="it-IT" smtClean="0"/>
          </a:p>
        </p:txBody>
      </p:sp>
      <p:sp>
        <p:nvSpPr>
          <p:cNvPr id="311299" name="Segnaposto numero diapositiva 3"/>
          <p:cNvSpPr>
            <a:spLocks noGrp="1"/>
          </p:cNvSpPr>
          <p:nvPr>
            <p:ph type="sldNum" sz="quarter" idx="10"/>
          </p:nvPr>
        </p:nvSpPr>
        <p:spPr>
          <a:xfrm>
            <a:off x="9953625" y="152400"/>
            <a:ext cx="1431925" cy="246063"/>
          </a:xfrm>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1E3EEA06-C60C-435D-8FC6-9FAFB669B2F7}" type="slidenum">
              <a:rPr lang="it-IT" altLang="it-IT" sz="1600" smtClean="0">
                <a:solidFill>
                  <a:srgbClr val="FF9900"/>
                </a:solidFill>
              </a:rPr>
              <a:pPr/>
              <a:t>51</a:t>
            </a:fld>
            <a:endParaRPr lang="it-IT" altLang="it-IT" sz="1600" smtClean="0">
              <a:solidFill>
                <a:srgbClr val="FF9900"/>
              </a:solidFill>
            </a:endParaRPr>
          </a:p>
        </p:txBody>
      </p:sp>
      <p:pic>
        <p:nvPicPr>
          <p:cNvPr id="3113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882650"/>
            <a:ext cx="6024563" cy="557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638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spect="1" noChangeArrowheads="1"/>
          </p:cNvSpPr>
          <p:nvPr>
            <p:ph type="title"/>
          </p:nvPr>
        </p:nvSpPr>
        <p:spPr>
          <a:xfrm>
            <a:off x="719138" y="188913"/>
            <a:ext cx="8066087" cy="514350"/>
          </a:xfrm>
        </p:spPr>
        <p:txBody>
          <a:bodyPr/>
          <a:lstStyle/>
          <a:p>
            <a:r>
              <a:rPr lang="it-IT" altLang="it-IT" sz="2000" smtClean="0">
                <a:solidFill>
                  <a:schemeClr val="accent2"/>
                </a:solidFill>
              </a:rPr>
              <a:t>EFFETTI DELLA CO</a:t>
            </a:r>
            <a:r>
              <a:rPr lang="it-IT" altLang="it-IT" sz="2000" baseline="-25000" smtClean="0">
                <a:solidFill>
                  <a:schemeClr val="accent2"/>
                </a:solidFill>
              </a:rPr>
              <a:t>2</a:t>
            </a:r>
            <a:r>
              <a:rPr lang="it-IT" altLang="it-IT" sz="2000" smtClean="0">
                <a:solidFill>
                  <a:schemeClr val="accent2"/>
                </a:solidFill>
              </a:rPr>
              <a:t> SU UNA PIANTA COLTIVATA IN SERRA</a:t>
            </a:r>
          </a:p>
        </p:txBody>
      </p:sp>
      <p:sp>
        <p:nvSpPr>
          <p:cNvPr id="117763" name="Rectangle 3"/>
          <p:cNvSpPr>
            <a:spLocks noGrp="1" noChangeArrowheads="1"/>
          </p:cNvSpPr>
          <p:nvPr>
            <p:ph type="body" idx="1"/>
          </p:nvPr>
        </p:nvSpPr>
        <p:spPr>
          <a:xfrm>
            <a:off x="630238" y="1196975"/>
            <a:ext cx="8229600" cy="4953000"/>
          </a:xfrm>
        </p:spPr>
        <p:txBody>
          <a:bodyPr/>
          <a:lstStyle/>
          <a:p>
            <a:endParaRPr lang="it-IT" altLang="it-IT" smtClean="0"/>
          </a:p>
          <a:p>
            <a:endParaRPr lang="it-IT" altLang="it-IT" smtClean="0"/>
          </a:p>
          <a:p>
            <a:endParaRPr lang="it-IT" altLang="it-IT" smtClean="0"/>
          </a:p>
        </p:txBody>
      </p:sp>
      <p:grpSp>
        <p:nvGrpSpPr>
          <p:cNvPr id="117764" name="Group 6"/>
          <p:cNvGrpSpPr>
            <a:grpSpLocks noChangeAspect="1"/>
          </p:cNvGrpSpPr>
          <p:nvPr/>
        </p:nvGrpSpPr>
        <p:grpSpPr bwMode="auto">
          <a:xfrm>
            <a:off x="550863" y="981075"/>
            <a:ext cx="8124825" cy="4759325"/>
            <a:chOff x="426" y="1566"/>
            <a:chExt cx="6824" cy="2318"/>
          </a:xfrm>
        </p:grpSpPr>
        <p:sp>
          <p:nvSpPr>
            <p:cNvPr id="117767" name="AutoShape 5"/>
            <p:cNvSpPr>
              <a:spLocks noChangeAspect="1" noChangeArrowheads="1" noTextEdit="1"/>
            </p:cNvSpPr>
            <p:nvPr/>
          </p:nvSpPr>
          <p:spPr bwMode="auto">
            <a:xfrm>
              <a:off x="426" y="1566"/>
              <a:ext cx="6824" cy="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solidFill>
                  <a:srgbClr val="000000"/>
                </a:solidFill>
              </a:endParaRPr>
            </a:p>
          </p:txBody>
        </p:sp>
        <p:pic>
          <p:nvPicPr>
            <p:cNvPr id="11776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 y="1566"/>
              <a:ext cx="6831" cy="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7765" name="Rectangle 8"/>
          <p:cNvSpPr>
            <a:spLocks noChangeArrowheads="1"/>
          </p:cNvSpPr>
          <p:nvPr/>
        </p:nvSpPr>
        <p:spPr bwMode="auto">
          <a:xfrm>
            <a:off x="161925" y="5970588"/>
            <a:ext cx="8947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r>
              <a:rPr lang="it-IT" altLang="it-IT" sz="1800">
                <a:solidFill>
                  <a:srgbClr val="000000"/>
                </a:solidFill>
              </a:rPr>
              <a:t>von Caemmerer S, Quick WP, and Furbank RT (2012). The development of C4 rice: Current progress and future challenges. Science 336 (6089): 1671–1672. </a:t>
            </a:r>
          </a:p>
        </p:txBody>
      </p:sp>
      <p:sp>
        <p:nvSpPr>
          <p:cNvPr id="117766" name="Rettangolo 3"/>
          <p:cNvSpPr>
            <a:spLocks noChangeArrowheads="1"/>
          </p:cNvSpPr>
          <p:nvPr/>
        </p:nvSpPr>
        <p:spPr bwMode="auto">
          <a:xfrm>
            <a:off x="7975600" y="981075"/>
            <a:ext cx="914400" cy="4679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a:spcBef>
                <a:spcPct val="20000"/>
              </a:spcBef>
            </a:pPr>
            <a:endParaRPr lang="it-IT" altLang="it-IT" sz="2400" b="0">
              <a:solidFill>
                <a:srgbClr val="000000"/>
              </a:solidFill>
            </a:endParaRPr>
          </a:p>
        </p:txBody>
      </p:sp>
    </p:spTree>
    <p:extLst>
      <p:ext uri="{BB962C8B-B14F-4D97-AF65-F5344CB8AC3E}">
        <p14:creationId xmlns:p14="http://schemas.microsoft.com/office/powerpoint/2010/main" val="3108020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egnaposto numero diapositiva 1"/>
          <p:cNvSpPr>
            <a:spLocks noGrp="1"/>
          </p:cNvSpPr>
          <p:nvPr>
            <p:ph type="sldNum" sz="quarter" idx="10"/>
          </p:nvPr>
        </p:nvSpPr>
        <p:spPr>
          <a:noFill/>
        </p:spPr>
        <p:txBody>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fld id="{C8F944F7-A25C-4F4B-9EAA-E0E73F083A8A}" type="slidenum">
              <a:rPr lang="it-IT" altLang="it-IT" sz="1600" smtClean="0">
                <a:solidFill>
                  <a:srgbClr val="FF9900"/>
                </a:solidFill>
              </a:rPr>
              <a:pPr/>
              <a:t>7</a:t>
            </a:fld>
            <a:endParaRPr lang="it-IT" altLang="it-IT" sz="1600" smtClean="0">
              <a:solidFill>
                <a:srgbClr val="FF9900"/>
              </a:solidFill>
            </a:endParaRPr>
          </a:p>
        </p:txBody>
      </p:sp>
      <p:pic>
        <p:nvPicPr>
          <p:cNvPr id="2283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912813"/>
            <a:ext cx="7858125" cy="568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8356" name="CasellaDiTesto 2"/>
          <p:cNvSpPr txBox="1">
            <a:spLocks noChangeArrowheads="1"/>
          </p:cNvSpPr>
          <p:nvPr/>
        </p:nvSpPr>
        <p:spPr bwMode="auto">
          <a:xfrm>
            <a:off x="971550" y="116632"/>
            <a:ext cx="66247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0" fontAlgn="base" hangingPunct="0">
              <a:spcBef>
                <a:spcPct val="0"/>
              </a:spcBef>
              <a:spcAft>
                <a:spcPct val="0"/>
              </a:spcAft>
            </a:pPr>
            <a:r>
              <a:rPr lang="it-IT" altLang="it-IT" sz="3200" dirty="0" smtClean="0">
                <a:solidFill>
                  <a:srgbClr val="0070C0"/>
                </a:solidFill>
              </a:rPr>
              <a:t>Rinverdimento della  Terra</a:t>
            </a:r>
          </a:p>
        </p:txBody>
      </p:sp>
    </p:spTree>
    <p:extLst>
      <p:ext uri="{BB962C8B-B14F-4D97-AF65-F5344CB8AC3E}">
        <p14:creationId xmlns:p14="http://schemas.microsoft.com/office/powerpoint/2010/main" val="4267605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numero diapositiva 3"/>
          <p:cNvSpPr>
            <a:spLocks noGrp="1"/>
          </p:cNvSpPr>
          <p:nvPr>
            <p:ph type="sldNum" sz="quarter" idx="10"/>
          </p:nvPr>
        </p:nvSpPr>
        <p:spPr>
          <a:xfrm>
            <a:off x="6661150" y="152400"/>
            <a:ext cx="1306513" cy="246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eaLnBrk="1" hangingPunct="1"/>
            <a:fld id="{13860AAD-1E9A-4850-824F-C9D248926EDD}" type="slidenum">
              <a:rPr lang="it-IT" altLang="it-IT" sz="1600" smtClean="0">
                <a:solidFill>
                  <a:srgbClr val="FF9900"/>
                </a:solidFill>
              </a:rPr>
              <a:pPr eaLnBrk="1" hangingPunct="1"/>
              <a:t>8</a:t>
            </a:fld>
            <a:endParaRPr lang="it-IT" altLang="it-IT" sz="1600" smtClean="0">
              <a:solidFill>
                <a:srgbClr val="FF9900"/>
              </a:solidFill>
            </a:endParaRPr>
          </a:p>
        </p:txBody>
      </p:sp>
      <p:sp>
        <p:nvSpPr>
          <p:cNvPr id="118787" name="Segnaposto contenuto 2"/>
          <p:cNvSpPr>
            <a:spLocks noGrp="1"/>
          </p:cNvSpPr>
          <p:nvPr>
            <p:ph idx="1"/>
          </p:nvPr>
        </p:nvSpPr>
        <p:spPr>
          <a:xfrm>
            <a:off x="1493838" y="2579688"/>
            <a:ext cx="6172200" cy="1857375"/>
          </a:xfrm>
          <a:solidFill>
            <a:srgbClr val="FFFF00"/>
          </a:solidFill>
          <a:ln w="38100">
            <a:solidFill>
              <a:srgbClr val="0070C0"/>
            </a:solidFill>
            <a:miter lim="800000"/>
            <a:headEnd/>
            <a:tailEnd/>
          </a:ln>
        </p:spPr>
        <p:txBody>
          <a:bodyPr/>
          <a:lstStyle/>
          <a:p>
            <a:pPr algn="ctr"/>
            <a:r>
              <a:rPr lang="it-IT" altLang="it-IT" sz="4800" b="1" smtClean="0">
                <a:solidFill>
                  <a:srgbClr val="0070C0"/>
                </a:solidFill>
              </a:rPr>
              <a:t>La temperatura globale media Tgm</a:t>
            </a:r>
          </a:p>
        </p:txBody>
      </p:sp>
    </p:spTree>
    <p:extLst>
      <p:ext uri="{BB962C8B-B14F-4D97-AF65-F5344CB8AC3E}">
        <p14:creationId xmlns:p14="http://schemas.microsoft.com/office/powerpoint/2010/main" val="3954199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789363"/>
            <a:ext cx="3074987"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CasellaDiTesto 4"/>
          <p:cNvSpPr txBox="1">
            <a:spLocks noChangeArrowheads="1"/>
          </p:cNvSpPr>
          <p:nvPr/>
        </p:nvSpPr>
        <p:spPr bwMode="auto">
          <a:xfrm>
            <a:off x="5004048" y="5805264"/>
            <a:ext cx="38877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eaLnBrk="0" fontAlgn="base" hangingPunct="0">
              <a:spcBef>
                <a:spcPct val="0"/>
              </a:spcBef>
              <a:spcAft>
                <a:spcPct val="0"/>
              </a:spcAft>
            </a:pPr>
            <a:r>
              <a:rPr lang="it-IT" altLang="it-IT" sz="1100" b="1" dirty="0">
                <a:solidFill>
                  <a:srgbClr val="000000"/>
                </a:solidFill>
              </a:rPr>
              <a:t>Antonioli F., e Silenzi S., (2007). Variazioni relative del livello del mare e vulnerabilità delle pianure costiere italiane. Quaderni della Società Geologica Italiana, 2, 29 </a:t>
            </a:r>
          </a:p>
        </p:txBody>
      </p:sp>
      <p:pic>
        <p:nvPicPr>
          <p:cNvPr id="120836" name="Picture 4" descr="http://www.climate4you.com/images/VostokTemp0-420000%20B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08050"/>
            <a:ext cx="50403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CasellaDiTesto 8"/>
          <p:cNvSpPr txBox="1">
            <a:spLocks noChangeArrowheads="1"/>
          </p:cNvSpPr>
          <p:nvPr/>
        </p:nvSpPr>
        <p:spPr bwMode="auto">
          <a:xfrm>
            <a:off x="179388" y="5661025"/>
            <a:ext cx="4584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Arial" pitchFamily="34" charset="0"/>
                <a:ea typeface="MS PGothic" pitchFamily="34" charset="-128"/>
              </a:defRPr>
            </a:lvl1pPr>
            <a:lvl2pPr marL="742950" indent="-285750">
              <a:spcBef>
                <a:spcPct val="20000"/>
              </a:spcBef>
              <a:buClr>
                <a:srgbClr val="004C80"/>
              </a:buClr>
              <a:buSzPct val="85000"/>
              <a:buFont typeface="Wingdings" pitchFamily="2" charset="2"/>
              <a:buChar char="§"/>
              <a:defRPr sz="2000">
                <a:solidFill>
                  <a:schemeClr val="tx1"/>
                </a:solidFill>
                <a:latin typeface="Arial" pitchFamily="34" charset="0"/>
                <a:ea typeface="MS PGothic" pitchFamily="34" charset="-128"/>
              </a:defRPr>
            </a:lvl2pPr>
            <a:lvl3pPr marL="1143000" indent="-228600">
              <a:spcBef>
                <a:spcPct val="20000"/>
              </a:spcBef>
              <a:buClr>
                <a:srgbClr val="004D82"/>
              </a:buClr>
              <a:buChar char="•"/>
              <a:defRPr>
                <a:solidFill>
                  <a:schemeClr val="tx1"/>
                </a:solidFill>
                <a:latin typeface="Arial" pitchFamily="34" charset="0"/>
                <a:ea typeface="MS PGothic" pitchFamily="34" charset="-128"/>
              </a:defRPr>
            </a:lvl3pPr>
            <a:lvl4pPr marL="1600200" indent="-228600">
              <a:spcBef>
                <a:spcPct val="20000"/>
              </a:spcBef>
              <a:buClr>
                <a:srgbClr val="004C80"/>
              </a:buClr>
              <a:buChar char="–"/>
              <a:defRPr>
                <a:solidFill>
                  <a:schemeClr val="tx1"/>
                </a:solidFill>
                <a:latin typeface="Arial" pitchFamily="34" charset="0"/>
                <a:ea typeface="MS PGothic" pitchFamily="34" charset="-128"/>
              </a:defRPr>
            </a:lvl4pPr>
            <a:lvl5pPr marL="2057400" indent="-228600">
              <a:spcBef>
                <a:spcPct val="20000"/>
              </a:spcBef>
              <a:buChar char="»"/>
              <a:defRPr>
                <a:solidFill>
                  <a:schemeClr val="tx1"/>
                </a:solidFill>
                <a:latin typeface="Minion Web" charset="0"/>
                <a:ea typeface="MS PGothic" pitchFamily="34"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pitchFamily="34"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pitchFamily="34"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pitchFamily="34"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pitchFamily="34" charset="-128"/>
              </a:defRPr>
            </a:lvl9pPr>
          </a:lstStyle>
          <a:p>
            <a:pPr eaLnBrk="0" fontAlgn="base" hangingPunct="0">
              <a:spcBef>
                <a:spcPct val="0"/>
              </a:spcBef>
              <a:spcAft>
                <a:spcPct val="0"/>
              </a:spcAft>
            </a:pPr>
            <a:r>
              <a:rPr lang="en-US" altLang="it-IT" sz="1200" b="1">
                <a:solidFill>
                  <a:srgbClr val="000000"/>
                </a:solidFill>
              </a:rPr>
              <a:t>Petit et al., 1999, Climate and Atmospheric History of the Past 420,000 years from the Vostok Ice Core, Antarctica, Nature, 399, pp.429-436</a:t>
            </a:r>
            <a:endParaRPr lang="it-IT" altLang="it-IT" sz="2400" b="1">
              <a:solidFill>
                <a:srgbClr val="000000"/>
              </a:solidFill>
            </a:endParaRPr>
          </a:p>
        </p:txBody>
      </p:sp>
      <p:sp>
        <p:nvSpPr>
          <p:cNvPr id="120838" name="Text Box 11"/>
          <p:cNvSpPr txBox="1">
            <a:spLocks noChangeArrowheads="1"/>
          </p:cNvSpPr>
          <p:nvPr/>
        </p:nvSpPr>
        <p:spPr bwMode="auto">
          <a:xfrm>
            <a:off x="954088" y="188913"/>
            <a:ext cx="72898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000" b="1">
                <a:solidFill>
                  <a:schemeClr val="tx1"/>
                </a:solidFill>
                <a:latin typeface="Arial" pitchFamily="34" charset="0"/>
                <a:ea typeface="MS PGothic" pitchFamily="34" charset="-128"/>
              </a:defRPr>
            </a:lvl1pPr>
            <a:lvl2pPr marL="742950" indent="-285750">
              <a:defRPr sz="2000" b="1">
                <a:solidFill>
                  <a:schemeClr val="tx1"/>
                </a:solidFill>
                <a:latin typeface="Arial" pitchFamily="34" charset="0"/>
                <a:ea typeface="MS PGothic" pitchFamily="34" charset="-128"/>
              </a:defRPr>
            </a:lvl2pPr>
            <a:lvl3pPr marL="1143000" indent="-228600">
              <a:defRPr sz="2000" b="1">
                <a:solidFill>
                  <a:schemeClr val="tx1"/>
                </a:solidFill>
                <a:latin typeface="Arial" pitchFamily="34" charset="0"/>
                <a:ea typeface="MS PGothic" pitchFamily="34" charset="-128"/>
              </a:defRPr>
            </a:lvl3pPr>
            <a:lvl4pPr marL="1600200" indent="-228600">
              <a:defRPr sz="2000" b="1">
                <a:solidFill>
                  <a:schemeClr val="tx1"/>
                </a:solidFill>
                <a:latin typeface="Arial" pitchFamily="34" charset="0"/>
                <a:ea typeface="MS PGothic" pitchFamily="34" charset="-128"/>
              </a:defRPr>
            </a:lvl4pPr>
            <a:lvl5pPr marL="2057400" indent="-22860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0" fontAlgn="base" hangingPunct="0">
              <a:spcBef>
                <a:spcPct val="50000"/>
              </a:spcBef>
              <a:spcAft>
                <a:spcPct val="0"/>
              </a:spcAft>
            </a:pPr>
            <a:r>
              <a:rPr lang="it-IT" altLang="it-IT" sz="2400">
                <a:solidFill>
                  <a:srgbClr val="3333CC"/>
                </a:solidFill>
              </a:rPr>
              <a:t>Evoluzione della Tgm negli ultimi 450.000 anni</a:t>
            </a:r>
          </a:p>
        </p:txBody>
      </p:sp>
    </p:spTree>
    <p:extLst>
      <p:ext uri="{BB962C8B-B14F-4D97-AF65-F5344CB8AC3E}">
        <p14:creationId xmlns:p14="http://schemas.microsoft.com/office/powerpoint/2010/main" val="195403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POLI">
  <a:themeElements>
    <a:clrScheme name="formatPOL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rmatPOL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formatPOL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POL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rmatPOL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POL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POL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POL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rmatPOL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ormatPOLI">
  <a:themeElements>
    <a:clrScheme name="formatPOL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rmatPOL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formatPOL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POL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rmatPOL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POL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POL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POL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rmatPOL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ormatPOLI">
  <a:themeElements>
    <a:clrScheme name="formatPOL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rmatPOL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formatPOL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POL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rmatPOL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POL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POL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POL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rmatPOL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formatPOLI">
  <a:themeElements>
    <a:clrScheme name="formatPOL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ormatPOL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formatPOL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POL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rmatPOL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POL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POL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POL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rmatPOL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2817</Words>
  <Application>Microsoft Office PowerPoint</Application>
  <PresentationFormat>Presentazione su schermo (4:3)</PresentationFormat>
  <Paragraphs>301</Paragraphs>
  <Slides>51</Slides>
  <Notes>4</Notes>
  <HiddenSlides>0</HiddenSlides>
  <MMClips>0</MMClips>
  <ScaleCrop>false</ScaleCrop>
  <HeadingPairs>
    <vt:vector size="4" baseType="variant">
      <vt:variant>
        <vt:lpstr>Tema</vt:lpstr>
      </vt:variant>
      <vt:variant>
        <vt:i4>5</vt:i4>
      </vt:variant>
      <vt:variant>
        <vt:lpstr>Titoli diapositive</vt:lpstr>
      </vt:variant>
      <vt:variant>
        <vt:i4>51</vt:i4>
      </vt:variant>
    </vt:vector>
  </HeadingPairs>
  <TitlesOfParts>
    <vt:vector size="56" baseType="lpstr">
      <vt:lpstr>1_Tema di Office</vt:lpstr>
      <vt:lpstr>formatPOLI</vt:lpstr>
      <vt:lpstr>2_formatPOLI</vt:lpstr>
      <vt:lpstr>3_formatPOLI</vt:lpstr>
      <vt:lpstr>11_formatPOLI</vt:lpstr>
      <vt:lpstr>Presentazione standard di PowerPoint</vt:lpstr>
      <vt:lpstr>Clima locale e clima globale    (1)</vt:lpstr>
      <vt:lpstr>Clima locale e clima globale    (2)</vt:lpstr>
      <vt:lpstr>Emissioni antropiche di CO2 e clima globale</vt:lpstr>
      <vt:lpstr> La CO2 antropica imputato n°1</vt:lpstr>
      <vt:lpstr>EFFETTI DELLA CO2 SU UNA PIANTA COLTIVATA IN SERRA</vt:lpstr>
      <vt:lpstr>Presentazione standard di PowerPoint</vt:lpstr>
      <vt:lpstr>Presentazione standard di PowerPoint</vt:lpstr>
      <vt:lpstr>Presentazione standard di PowerPoint</vt:lpstr>
      <vt:lpstr>Presentazione standard di PowerPoint</vt:lpstr>
      <vt:lpstr>Gli anni più freddi e quelli più caldi (secondo HadCRUT4 e secondo misure da satelliti)</vt:lpstr>
      <vt:lpstr>Presentazione standard di PowerPoint</vt:lpstr>
      <vt:lpstr>Crescita della concentrazione di CO2  in atmosfera ed emissioni antropiche di CO2 </vt:lpstr>
      <vt:lpstr>Variazione della concentrazione di CO2 in atmosfera secondo IPCC 2007</vt:lpstr>
      <vt:lpstr>CO2 Fossil Fuel Emission (2014)  The Global Carbon Project</vt:lpstr>
      <vt:lpstr>Tempo di diffusione del C14 tra NH e SH (a seguito di test nucleari al circolo polare Artico) ref  T. Quirk 2009 Energy &amp; Enviroment</vt:lpstr>
      <vt:lpstr>Variazione della concentrazione di CO2 tra emisfero nord ed emisfero sud (NOAA)</vt:lpstr>
      <vt:lpstr>Confronto della concentrazione di CH4 tra Emisfero Nord ed Emisfero Sud</vt:lpstr>
      <vt:lpstr>Presentazione standard di PowerPoint</vt:lpstr>
      <vt:lpstr>Presentazione standard di PowerPoint</vt:lpstr>
      <vt:lpstr>CO2 e temperature globali  (ultimi 500 milioni di anni)</vt:lpstr>
      <vt:lpstr>Contributo all’effetto serra delle diverse sostanze</vt:lpstr>
      <vt:lpstr>Presentazione standard di PowerPoint</vt:lpstr>
      <vt:lpstr>Presentazione standard di PowerPoint</vt:lpstr>
      <vt:lpstr>Presentazione standard di PowerPoint</vt:lpstr>
      <vt:lpstr>Temperatura e CO2 durante il periodo dell’Olocene </vt:lpstr>
      <vt:lpstr>Presentazione standard di PowerPoint</vt:lpstr>
      <vt:lpstr> Prime conclusioni su effetto della CO2 antropica</vt:lpstr>
      <vt:lpstr>Presentazione standard di PowerPoint</vt:lpstr>
      <vt:lpstr>Presentazione standard di PowerPoint</vt:lpstr>
      <vt:lpstr>Presentazione standard di PowerPoint</vt:lpstr>
      <vt:lpstr>Tgm e effetti naturali       </vt:lpstr>
      <vt:lpstr>Presentazione standard di PowerPoint</vt:lpstr>
      <vt:lpstr>Presentazione standard di PowerPoint</vt:lpstr>
      <vt:lpstr>Presentazione standard di PowerPoint</vt:lpstr>
      <vt:lpstr>Presentazione standard di PowerPoint</vt:lpstr>
      <vt:lpstr>Presentazione standard di PowerPoint</vt:lpstr>
      <vt:lpstr>Eventi estremi a livello locale  </vt:lpstr>
      <vt:lpstr>Andamento dei tornadoes più intensi in USA (WMO)</vt:lpstr>
      <vt:lpstr>Presentazione standard di PowerPoint</vt:lpstr>
      <vt:lpstr>Mitigazione    o    Adattamento</vt:lpstr>
      <vt:lpstr>Copenhagen Consensus Center (B. Lomborg) </vt:lpstr>
      <vt:lpstr>Copenahagen Consensus Center  (B. Lomborg 2015)</vt:lpstr>
      <vt:lpstr>La deriva ideologica  e politica</vt:lpstr>
      <vt:lpstr>Il peso della  «Green Economy»</vt:lpstr>
      <vt:lpstr>Presentazione standard di PowerPoint</vt:lpstr>
      <vt:lpstr>Presentazione standard di PowerPoint</vt:lpstr>
      <vt:lpstr> Le indagini statistiche sul consenso scientifico</vt:lpstr>
      <vt:lpstr>Presentazione standard di PowerPoint</vt:lpstr>
      <vt:lpstr> Fattori che favoriscono una risposta positiva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Pedrocchi</dc:creator>
  <cp:lastModifiedBy>Pedrocchi</cp:lastModifiedBy>
  <cp:revision>6</cp:revision>
  <cp:lastPrinted>2018-03-19T10:36:08Z</cp:lastPrinted>
  <dcterms:created xsi:type="dcterms:W3CDTF">2018-03-12T13:25:14Z</dcterms:created>
  <dcterms:modified xsi:type="dcterms:W3CDTF">2018-03-19T10:45:11Z</dcterms:modified>
</cp:coreProperties>
</file>